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05" r:id="rId6"/>
    <p:sldId id="257" r:id="rId7"/>
    <p:sldId id="307" r:id="rId8"/>
    <p:sldId id="469" r:id="rId9"/>
    <p:sldId id="368" r:id="rId10"/>
    <p:sldId id="470" r:id="rId11"/>
    <p:sldId id="471" r:id="rId12"/>
    <p:sldId id="311" r:id="rId13"/>
    <p:sldId id="369" r:id="rId14"/>
    <p:sldId id="370" r:id="rId15"/>
    <p:sldId id="371" r:id="rId16"/>
    <p:sldId id="309" r:id="rId17"/>
    <p:sldId id="258" r:id="rId18"/>
    <p:sldId id="259" r:id="rId19"/>
    <p:sldId id="260" r:id="rId20"/>
    <p:sldId id="262" r:id="rId21"/>
    <p:sldId id="263" r:id="rId22"/>
    <p:sldId id="272" r:id="rId23"/>
    <p:sldId id="313" r:id="rId24"/>
    <p:sldId id="315" r:id="rId25"/>
    <p:sldId id="273" r:id="rId26"/>
    <p:sldId id="271" r:id="rId27"/>
    <p:sldId id="441" r:id="rId28"/>
    <p:sldId id="442" r:id="rId29"/>
    <p:sldId id="443" r:id="rId30"/>
    <p:sldId id="445" r:id="rId31"/>
    <p:sldId id="446" r:id="rId32"/>
    <p:sldId id="447" r:id="rId33"/>
    <p:sldId id="448" r:id="rId34"/>
    <p:sldId id="449" r:id="rId35"/>
    <p:sldId id="444" r:id="rId36"/>
    <p:sldId id="477" r:id="rId37"/>
    <p:sldId id="261" r:id="rId38"/>
    <p:sldId id="276" r:id="rId39"/>
    <p:sldId id="277" r:id="rId40"/>
    <p:sldId id="278" r:id="rId41"/>
    <p:sldId id="279" r:id="rId42"/>
    <p:sldId id="431" r:id="rId43"/>
    <p:sldId id="432" r:id="rId44"/>
    <p:sldId id="433" r:id="rId45"/>
    <p:sldId id="434" r:id="rId46"/>
    <p:sldId id="435" r:id="rId47"/>
    <p:sldId id="436" r:id="rId48"/>
    <p:sldId id="395" r:id="rId49"/>
    <p:sldId id="472" r:id="rId50"/>
    <p:sldId id="396" r:id="rId51"/>
    <p:sldId id="451" r:id="rId52"/>
    <p:sldId id="450" r:id="rId53"/>
    <p:sldId id="397" r:id="rId54"/>
    <p:sldId id="398" r:id="rId55"/>
    <p:sldId id="453" r:id="rId56"/>
    <p:sldId id="473" r:id="rId57"/>
    <p:sldId id="454" r:id="rId58"/>
    <p:sldId id="285" r:id="rId59"/>
    <p:sldId id="280" r:id="rId60"/>
    <p:sldId id="372" r:id="rId61"/>
    <p:sldId id="399" r:id="rId62"/>
    <p:sldId id="281" r:id="rId63"/>
    <p:sldId id="400" r:id="rId64"/>
    <p:sldId id="402" r:id="rId65"/>
    <p:sldId id="401" r:id="rId66"/>
    <p:sldId id="403" r:id="rId67"/>
    <p:sldId id="404" r:id="rId68"/>
    <p:sldId id="405" r:id="rId69"/>
    <p:sldId id="406" r:id="rId70"/>
    <p:sldId id="407" r:id="rId71"/>
    <p:sldId id="437" r:id="rId72"/>
    <p:sldId id="408" r:id="rId73"/>
    <p:sldId id="409" r:id="rId74"/>
    <p:sldId id="455" r:id="rId75"/>
    <p:sldId id="438" r:id="rId76"/>
    <p:sldId id="456" r:id="rId77"/>
    <p:sldId id="317" r:id="rId78"/>
    <p:sldId id="475" r:id="rId79"/>
    <p:sldId id="319" r:id="rId80"/>
    <p:sldId id="320" r:id="rId81"/>
    <p:sldId id="321" r:id="rId82"/>
    <p:sldId id="323" r:id="rId83"/>
    <p:sldId id="324" r:id="rId84"/>
    <p:sldId id="325" r:id="rId85"/>
    <p:sldId id="457" r:id="rId86"/>
    <p:sldId id="326" r:id="rId87"/>
    <p:sldId id="459" r:id="rId88"/>
    <p:sldId id="460" r:id="rId89"/>
    <p:sldId id="461" r:id="rId90"/>
    <p:sldId id="462" r:id="rId91"/>
    <p:sldId id="463" r:id="rId92"/>
    <p:sldId id="458" r:id="rId93"/>
    <p:sldId id="331" r:id="rId94"/>
    <p:sldId id="332" r:id="rId95"/>
    <p:sldId id="333" r:id="rId96"/>
    <p:sldId id="410" r:id="rId97"/>
    <p:sldId id="411" r:id="rId98"/>
    <p:sldId id="412" r:id="rId99"/>
    <p:sldId id="413" r:id="rId100"/>
    <p:sldId id="440" r:id="rId101"/>
    <p:sldId id="414" r:id="rId102"/>
    <p:sldId id="415" r:id="rId103"/>
    <p:sldId id="476" r:id="rId104"/>
    <p:sldId id="416" r:id="rId105"/>
    <p:sldId id="417" r:id="rId106"/>
    <p:sldId id="418" r:id="rId107"/>
    <p:sldId id="419" r:id="rId108"/>
    <p:sldId id="420" r:id="rId109"/>
    <p:sldId id="421" r:id="rId110"/>
    <p:sldId id="422" r:id="rId111"/>
    <p:sldId id="423" r:id="rId112"/>
    <p:sldId id="424" r:id="rId113"/>
    <p:sldId id="425" r:id="rId114"/>
    <p:sldId id="426" r:id="rId115"/>
    <p:sldId id="427" r:id="rId116"/>
    <p:sldId id="464" r:id="rId117"/>
    <p:sldId id="465" r:id="rId118"/>
    <p:sldId id="428" r:id="rId119"/>
    <p:sldId id="429" r:id="rId120"/>
    <p:sldId id="430"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34" r:id="rId144"/>
    <p:sldId id="335" r:id="rId145"/>
    <p:sldId id="341" r:id="rId146"/>
    <p:sldId id="466" r:id="rId147"/>
    <p:sldId id="467" r:id="rId148"/>
    <p:sldId id="468" r:id="rId149"/>
    <p:sldId id="342" r:id="rId150"/>
    <p:sldId id="343" r:id="rId151"/>
    <p:sldId id="344" r:id="rId152"/>
    <p:sldId id="345" r:id="rId153"/>
    <p:sldId id="346" r:id="rId154"/>
    <p:sldId id="347" r:id="rId155"/>
    <p:sldId id="348" r:id="rId156"/>
    <p:sldId id="349" r:id="rId157"/>
    <p:sldId id="350" r:id="rId158"/>
    <p:sldId id="351" r:id="rId159"/>
    <p:sldId id="352" r:id="rId160"/>
    <p:sldId id="353" r:id="rId161"/>
    <p:sldId id="354" r:id="rId162"/>
    <p:sldId id="355" r:id="rId163"/>
    <p:sldId id="357" r:id="rId164"/>
    <p:sldId id="478" r:id="rId165"/>
    <p:sldId id="356" r:id="rId166"/>
    <p:sldId id="358" r:id="rId167"/>
    <p:sldId id="359" r:id="rId168"/>
    <p:sldId id="360" r:id="rId169"/>
    <p:sldId id="361" r:id="rId170"/>
    <p:sldId id="362" r:id="rId171"/>
    <p:sldId id="363" r:id="rId172"/>
    <p:sldId id="364" r:id="rId173"/>
    <p:sldId id="365" r:id="rId174"/>
    <p:sldId id="366" r:id="rId175"/>
    <p:sldId id="284" r:id="rId176"/>
    <p:sldId id="292" r:id="rId177"/>
    <p:sldId id="293" r:id="rId178"/>
    <p:sldId id="294" r:id="rId179"/>
    <p:sldId id="295" r:id="rId180"/>
    <p:sldId id="296" r:id="rId181"/>
    <p:sldId id="297" r:id="rId182"/>
    <p:sldId id="298" r:id="rId183"/>
    <p:sldId id="299" r:id="rId184"/>
    <p:sldId id="300" r:id="rId185"/>
    <p:sldId id="301" r:id="rId186"/>
    <p:sldId id="302" r:id="rId187"/>
    <p:sldId id="303" r:id="rId188"/>
    <p:sldId id="304" r:id="rId1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1179CC-76D2-4905-9329-94687CF10F8C}" v="2" dt="2022-01-05T12:55:43.800"/>
    <p1510:client id="{C6F6FD92-AA8E-49B7-9D07-BAD20195E4C4}" v="1" dt="2021-12-13T13:19:30.093"/>
    <p1510:client id="{D3A3C098-79A6-4C5D-A752-73929C269032}" v="1" dt="2021-12-14T05:58:15.1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theme" Target="theme/theme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tableStyles" Target="tableStyle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microsoft.com/office/2015/10/relationships/revisionInfo" Target="revisionInfo.xml"/><Relationship Id="rId190"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KUMAR T R S - 200932286" userId="S::vishnu.s3@learner.manipal.edu::3ace9026-90be-4679-8446-175fde9962a7" providerId="AD" clId="Web-{C6F6FD92-AA8E-49B7-9D07-BAD20195E4C4}"/>
    <pc:docChg chg="sldOrd">
      <pc:chgData name="VISHNU KUMAR T R S - 200932286" userId="S::vishnu.s3@learner.manipal.edu::3ace9026-90be-4679-8446-175fde9962a7" providerId="AD" clId="Web-{C6F6FD92-AA8E-49B7-9D07-BAD20195E4C4}" dt="2021-12-13T13:19:30.093" v="0"/>
      <pc:docMkLst>
        <pc:docMk/>
      </pc:docMkLst>
      <pc:sldChg chg="ord">
        <pc:chgData name="VISHNU KUMAR T R S - 200932286" userId="S::vishnu.s3@learner.manipal.edu::3ace9026-90be-4679-8446-175fde9962a7" providerId="AD" clId="Web-{C6F6FD92-AA8E-49B7-9D07-BAD20195E4C4}" dt="2021-12-13T13:19:30.093" v="0"/>
        <pc:sldMkLst>
          <pc:docMk/>
          <pc:sldMk cId="3382651906" sldId="357"/>
        </pc:sldMkLst>
      </pc:sldChg>
    </pc:docChg>
  </pc:docChgLst>
  <pc:docChgLst>
    <pc:chgData name="VISHNU KUMAR T R S - 200932286" userId="S::vishnu.s3@learner.manipal.edu::3ace9026-90be-4679-8446-175fde9962a7" providerId="AD" clId="Web-{8D1179CC-76D2-4905-9329-94687CF10F8C}"/>
    <pc:docChg chg="sldOrd">
      <pc:chgData name="VISHNU KUMAR T R S - 200932286" userId="S::vishnu.s3@learner.manipal.edu::3ace9026-90be-4679-8446-175fde9962a7" providerId="AD" clId="Web-{8D1179CC-76D2-4905-9329-94687CF10F8C}" dt="2022-01-05T12:55:43.800" v="1"/>
      <pc:docMkLst>
        <pc:docMk/>
      </pc:docMkLst>
      <pc:sldChg chg="ord">
        <pc:chgData name="VISHNU KUMAR T R S - 200932286" userId="S::vishnu.s3@learner.manipal.edu::3ace9026-90be-4679-8446-175fde9962a7" providerId="AD" clId="Web-{8D1179CC-76D2-4905-9329-94687CF10F8C}" dt="2022-01-05T12:55:43.800" v="1"/>
        <pc:sldMkLst>
          <pc:docMk/>
          <pc:sldMk cId="1152335594" sldId="473"/>
        </pc:sldMkLst>
      </pc:sldChg>
    </pc:docChg>
  </pc:docChgLst>
  <pc:docChgLst>
    <pc:chgData name="SANSKAR CHANDALIYA - 200932212" userId="S::sanskar.chandaliya@learner.manipal.edu::dea70737-b0fc-4458-897b-b8761235eb1b" providerId="AD" clId="Web-{D3A3C098-79A6-4C5D-A752-73929C269032}"/>
    <pc:docChg chg="addSld">
      <pc:chgData name="SANSKAR CHANDALIYA - 200932212" userId="S::sanskar.chandaliya@learner.manipal.edu::dea70737-b0fc-4458-897b-b8761235eb1b" providerId="AD" clId="Web-{D3A3C098-79A6-4C5D-A752-73929C269032}" dt="2021-12-14T05:58:15.120" v="0"/>
      <pc:docMkLst>
        <pc:docMk/>
      </pc:docMkLst>
      <pc:sldChg chg="add replId">
        <pc:chgData name="SANSKAR CHANDALIYA - 200932212" userId="S::sanskar.chandaliya@learner.manipal.edu::dea70737-b0fc-4458-897b-b8761235eb1b" providerId="AD" clId="Web-{D3A3C098-79A6-4C5D-A752-73929C269032}" dt="2021-12-14T05:58:15.120" v="0"/>
        <pc:sldMkLst>
          <pc:docMk/>
          <pc:sldMk cId="2995293729" sldId="478"/>
        </pc:sldMkLst>
      </pc:sldChg>
    </pc:docChg>
  </pc:docChgLst>
</pc:chgInfo>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9-05T03:51:02.736"/>
    </inkml:context>
    <inkml:brush xml:id="br0">
      <inkml:brushProperty name="width" value="0.05292" units="cm"/>
      <inkml:brushProperty name="height" value="0.05292" units="cm"/>
      <inkml:brushProperty name="color" value="#FF0000"/>
    </inkml:brush>
  </inkml:definitions>
  <inkml:trace contextRef="#ctx0" brushRef="#br0">15032 11832 0,'-25'0'281,"-50"0"-265,-718 74 93,768-49-109,-50 0 16,1 24-1,-50 1 1,-50 24 0,75 1-1,25-50 1,24 0 0,25 24-1,1-49-15,-1 25 16,25 0-1,-25-25 1,25 25 0,0 24-1,0 1 1,0-1 0,0 26-1,0-26 1,0 51-1,25-26 1,24 50 0,51 74-1,-51-73 1,26 23 0,-26-24-1,-24-99-15,25 50 31,-50-51-31,24 26 0,26 0 16,0-1 15,24 50-15,0-74 0,1 25-1,-1-25 1,-49-1-16,25 1 15,-26-25-15,1 0 16,25 25 0,0-25-1,-1 0 1,1 0 0,-25 0-1,24 0 1,-24 0-1,25-25 1,-1 0-16,-24 25 0,49-74 31,1 0-15,-50 49-16,49-74 16,-49 49-16,0 0 15,49-49 1,0 0-1,-74 49-15,50-24 16,-25 24-16,24 1 16,-24-26-1,0 1 1,25 24-16,-25-99 16,-1 75-1,1-100-15,-25-173 16,0 149-1,0 123 1,-49-49-16,49 99 16,-25 25-1,25-49 1,0 24 0,-25 25-1,25-25 1,-25 25-1,0-25 1,0 25 0,-24 0-1,24 0 1,-74 0 0,74 0-1,-25 0 1,1 0-1,49 25 17,-25-25-32,0 25 15,0 0 1,25 0 0,0-1 15,-24-24-16</inkml:trace>
  <inkml:trace contextRef="#ctx0" brushRef="#br0" timeOffset="4599.83">21332 12576 0,'-50'0'250,"1"0"-234,-1 0-16,25 25 16,-49-25-1,49 25 1,0-1-1,1-24 1,-1 50 0,-25 0-1,-24-1 1,49-24 0,-25 25-1,1-1 1,-26 26-1,50-51 1,-24 26 0,24-25 15,0 0-15,0-1-1,1-24 1,24 25-1,-25-25-15,25 25 16,-25 0 0,25 0-1,0 0 1,0-1 0,0 1 15,0 0 0,25-25 0,-25 25-15,25-25 0,-25 25-1,49-1 1,-24 1-1,0 0 1,24-25-16,-49 25 16,25-25-16,0 25 15,0-25 1,0 24 0,0-24-16,24 0 15,1 0 1,-1 0-16,26-24 15,-26-1 1,1 0 0,0 0-1,-1-24-15,-24 49 16,49-50 0,1-24-1,-50 49-15,49-75 16,-24 51-16,-26-1 15,1-24 1,50-75 0,-75 50-1,0 0 1,0-25 0,0 74-1,0 0-15,-75-24 16,50 24-1,1 26-15,-100-51 16,-25 25 15,74 1-31,-73-1 16,73 50-16,1 0 16,-100-25-1,-74 25 1,99 0-1,50 25 1,-50 50 0,25-51-1,75 26-15,-51 0 16,76-50 0,-1 49-16,-25 26 15,1-26 1,24 26-16,-25 49 15,25-99 1,25 24-16,0 26 31,0 24-15,0-25 0,0 1-1,50 49 1,49 99-1,0-149 1,25 26 0,-49-26-1,74 50 1,-75-99 0,0 0-1,-24-1 1,49 1-1,-24-25 1,-1-25 0,25 25 15,-49-24-31,49-26 16,-49 50-16,-25-25 15,49-24 1,0-1-1,-49 0-15,25-24 16,-25 49-16,-1 0 16,26-49-1,0 24 1,-50 26-16,24-1 16,-24 0-1,25 0-15,0 25 16,-25-25-1</inkml:trace>
  <inkml:trace contextRef="#ctx0" brushRef="#br0" timeOffset="8593.34">18479 9525 0,'25'0'281,"25"0"-265,24 0-16,-24 0 15,24 0 1,26 0-1,-51 0-15,26 0 16,-51 0-16,26 0 16,0 0-1,24 0 1,-49 0-16,74 0 16,-49 0-1,-1 0-15,50 0 16,1-25-1,-51 25 1,51 0-16,-51 0 16,-24 0-16,99 0 15,0 0 17,-50 0-17,-24 0 1,24 0-1,1 0 1,-26 0-16,51 0 16,-51 0-16,-24 0 15,49 0 1,1 0 0,-50 0-16,49 0 15,-49 0 1,49-25-16,1 25 15,24-49 1,-49 49 0,49 0-16,-74-25 15,24 25-15,1 0 32,-1-25-32,1 25 15,0 0-15,-26 0 16,26 0-1,24-25 1,1 1 0,-25 24-1,-26 0 1,1 0 0,0 0 15</inkml:trace>
  <inkml:trace contextRef="#ctx0" brushRef="#br0" timeOffset="13069.95">6970 12849 0</inkml:trace>
  <inkml:trace contextRef="#ctx0" brushRef="#br0" timeOffset="14876.09">6970 12849 0,'25'124'16,"0"49"-16,24 1 0,1 0 15,24-1 1,1-24-16,49 198 15,-50-198-15,-49-74 16,49 49 0,1-50-1,-50-49 1,-1-25 0,26 0-1,0-25 1,-1-49-16,100-224 15,-74 124 1,-1 1-16,50-100 16,-50 99 15,-74 150-31,25-51 16,0 75 15,0 0 0,0 0-15,74 174-1,50 49 1,-75-99-16,25-25 16,-74-49-16,0-25 15,0-25 48,-1-50-48,1-24 1,0-26 0,25-24-16,-25-24 15,-1 123-15,-24 0 16,25 0-1,0 0 1,0 50 15,24 25-31,1-1 16,223 274 0,-199-199-1,-24-99 1,-25-1-1,-1-24 17,1 0-1,0 0-31,0-24 31,0-1-31,74-50 16,-50 51-16,-24-26 15,124 0 1,99 50 0,-49 50-1,-100 0 1,-74-26 0,-1-24-1,1 0 1</inkml:trace>
  <inkml:trace contextRef="#ctx0" brushRef="#br0" timeOffset="21702.49">3944 10294 0,'-50'74'640,"-24"75"-640,24-74 16,1 24-16,-1 0 15,25-74 1,25 0-16,-25-1 16,25 1-1,0 0 1,-24-25 15,24 25-15,0-50 406,0 0-422,0-24 15,24 24-15,1-50 16,-25 26 15,0 24-15,0 0-1,0 0 1,0-123 0,0-175-1,0-24 1,-25 198 0,25 99-16,0-24 15,0 49 1,0 0-1,0 1 1,0 73 93,0 50-109,25 50 16,-25 25 0,0-75-16,0 50 15,0-99-15,0-1 16,25 50 0,25-49-1,-50 0-15,25-1 16,-1-24-1,1 0 1,0 0-16,49-1 16,26 1-1,24 0-15,-50-25 16,-24 0-16,24 0 31,25 0-15,-74 0-1,0 0 1,0 0 0,-1 99-1,-24 25-15,0 149 16,0-198-16,-49-1 16,-26 25-1,1-24 1,24-26-16,-74-24 15,50 0 1,0-25-16,-26-25 16,26-25-1,74 1 1,-50 24 0,26 25-16,24-25 15,-25 0 1,74 25 78,-24 0-94,0 50 15,99-25 1,-25 24-1,-49-49-15,74 25 16,-75-25 0,1 0-16,24 0 15,100-74 17,-50-149-17,0 24 1,-99 50-1,-25-24 1,0 98 0,-25-49-1,-25-25 1,-49 1 0,74 73-1,1 75 1,24-25-1,0 50 95,0 0-95,24 0 1,26 0-16,74-1 16,-49 1-16,-26-25 15,75 25 1,-25 0 0,-49 0-16,0-25 15,-26 24 1,1-24-16,0 0 15,0 0 17,0-49 30,-25-26-62,0-49 16,0-198-1,-50 148 1,0 50 0,26 99-16,24 1 15,0-1 1,24 25 93,1 25-93,0 24-16,99 50 31,25 25-15,-100-74-16,75 74 15,-74-99-15,0 24 16,24-24 0,1 0-1,-51-25-15,51 0 16,-50-25-16,24-49 16,50-149-1,-24 49 1,-75 25-16,-25-198 15,-49 99 1,-1-25-16,-98-124 16,-100 50-1,99 173 1,0 50 0,26 25 15,24 0-16,74 74 1,25 25 0,0 0-1,25 25 48,25 24-63,99 100 15,99 149 1,50 24 0,0-24-1,99-25 17,-173-174-32,-51-25 31,1-49-16,124-25 1,-149-74 0,-25-1-1,-49 1 1,0-25 0,-26 0-16,1 49 15,-25 0-15,0-24 16,-49-25-1,-51-25 1,26 74 0,0 0-1,24 26 1,0 24 0,26 0-1,-1 24-15,0 1 16,-25 174-1,75-1 1,0-74-16,74 75 16,-49-150-16,24 1 15,25 24 1,-24-24 0,-26-50-16,-24 25 15,-25-100 32,0-49-47,-124-223 16,-49 49-1,98 174 1,50 50 0,25 49 15,0 0-16,25 0 1,74-24 0,-24 24-16,74-25 15,-75 26-15,25-1 16,25-74 0,-25 74-1,1-50 1,-76 51-1,1-26 1,0-24 0,0-1-1,-25-74-15,-25 75 16,-25 0-16,-98-75 16,-150-50 15,174 125-31,-74 24 15,148 1-15,0 49 16,1 0 0,-1 0-1,25 0 1,25 24 0,0 100-1,100 100 1,-1-100-16,223 99 15,-99-99 1,-24 0-16,173 0 16,-99-74-1,-149-50 1,124 24-16,-149-24 16,-24 0-16,98 0 31,26-49-16,-100 49 1,-50 0 0,-24 0-1,0 0 1</inkml:trace>
  <inkml:trace contextRef="#ctx0" brushRef="#br0" timeOffset="22616.37">8582 6449 0,'0'273'156,"25"50"-156,50 73 16,-51-222 0,1-100 15,-25-24-31,0-25 15,0 0 1,0-1 15</inkml:trace>
  <inkml:trace contextRef="#ctx0" brushRef="#br0" timeOffset="24954.51">9054 6251 0,'49'49'156,"26"1"-156,-50 0 16,-1-1-1,26 1 1,-25-50 0,-25 25-1,-25-50 48,-49-74-63,-75-100 15,-99-24 1,74 49 0,25 25 15,100 100-16,49-1 1,-25 50 0,25-25-16,0-24 15,0 24-15,0 0 16,0-24 0,0-1-1,124 0 1,49 50-1,150 75 1,24 74 0,-198-75-1,49 50-15,-98-99 16,-51 24-16,1-24 16,-1 0 15,-24-25-16,0 0 1,-75 0 62,1-25-78,-1-24 16,-49-1-16,0-24 15,49 24 1,1 25-16,-1-24 16,0-51-1,26 51-15,-76-125 16,51 100 0,-1-25-16,1-25 15,-1 49 16,50 50-31,-25 0 16,25 1 0,0-1 15,99 0-15,50 25-1,25 25 1,-25 0-1,-1 49 1,76 1 0,24 49-1,-50 0 1,-123-100 0,49 51-1,-75-50-15,-24-1 16,0-24-1,0 0 1,-1 0 0,1-24-1,0-1 1,-25-50 0,0-24-1,-99-74 1,-124-1-1,-174-173 1,223 198 0,75 50-1,49 74 1,25 0 15,1 25-31,-1 0 16,50 0 62,-25 25-62,24-25-16,26 49 15,49 26 1,-24-26-1,-1-24 1,75 25 0,-50-50-1,25 25 1,25-1 0,-25-24 15,-74 0-16,-1 0 1,-24 0 0,0 0-16,0-24 15,-1 24-15,1 0 16,25-50 0,-25-24-1,24-1-15,-24 1 16,-25 49-1,0-25-15,50-24 16,-50 24 0,0-24-1,0 49 1,0 0 0,0 1 15,0-1-16</inkml:trace>
  <inkml:trace contextRef="#ctx0" brushRef="#br0" timeOffset="26387.85">9103 3994 0,'0'-25'297,"-49"0"-282,24 0 1,0 25-16,-25-49 16,26-26 15,-1 50-31,25-24 15,0 24 1,0 0 0,25 25-1,-1-25-15,51 0 16,-25 1-16,-1-1 16,1 25-1,-25 0 1,-1 0-16,1 0 15,0 49 1,0 76-16,-25 98 16,0-50-1,0-123-15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9-05T03:51:56.736"/>
    </inkml:context>
    <inkml:brush xml:id="br0">
      <inkml:brushProperty name="width" value="0.05292" units="cm"/>
      <inkml:brushProperty name="height" value="0.05292" units="cm"/>
      <inkml:brushProperty name="color" value="#FF0000"/>
    </inkml:brush>
  </inkml:definitions>
  <inkml:trace contextRef="#ctx0" brushRef="#br0">4911 12477 0,'0'25'266,"0"49"-251,0 0-15,25 75 32,-25-74-32,0 24 15,0-50-15,0 1 16,0 24-1,25 150 1,-25-75 0,25-25-1,-25-50 1,0-24 0,0-26 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4D9DB3-96DC-4544-87B2-DF97A0D3FCAE}"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105904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4D9DB3-96DC-4544-87B2-DF97A0D3FCAE}"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688394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4D9DB3-96DC-4544-87B2-DF97A0D3FCAE}"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1638805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4D9DB3-96DC-4544-87B2-DF97A0D3FCAE}"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19091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4D9DB3-96DC-4544-87B2-DF97A0D3FCAE}"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162580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4D9DB3-96DC-4544-87B2-DF97A0D3FCAE}"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3596985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4D9DB3-96DC-4544-87B2-DF97A0D3FCAE}" type="datetimeFigureOut">
              <a:rPr lang="en-US" smtClean="0"/>
              <a:t>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314487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4D9DB3-96DC-4544-87B2-DF97A0D3FCAE}" type="datetimeFigureOut">
              <a:rPr lang="en-US" smtClean="0"/>
              <a:t>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392040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4D9DB3-96DC-4544-87B2-DF97A0D3FCAE}" type="datetimeFigureOut">
              <a:rPr lang="en-US" smtClean="0"/>
              <a:t>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111262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4D9DB3-96DC-4544-87B2-DF97A0D3FCAE}"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3766954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4D9DB3-96DC-4544-87B2-DF97A0D3FCAE}"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3847D-85EA-4B6D-9B4F-1816943D8C97}" type="slidenum">
              <a:rPr lang="en-US" smtClean="0"/>
              <a:t>‹#›</a:t>
            </a:fld>
            <a:endParaRPr lang="en-US"/>
          </a:p>
        </p:txBody>
      </p:sp>
    </p:spTree>
    <p:extLst>
      <p:ext uri="{BB962C8B-B14F-4D97-AF65-F5344CB8AC3E}">
        <p14:creationId xmlns:p14="http://schemas.microsoft.com/office/powerpoint/2010/main" val="287521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4D9DB3-96DC-4544-87B2-DF97A0D3FCAE}" type="datetimeFigureOut">
              <a:rPr lang="en-US" smtClean="0"/>
              <a:t>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3847D-85EA-4B6D-9B4F-1816943D8C97}" type="slidenum">
              <a:rPr lang="en-US" smtClean="0"/>
              <a:t>‹#›</a:t>
            </a:fld>
            <a:endParaRPr lang="en-US"/>
          </a:p>
        </p:txBody>
      </p:sp>
    </p:spTree>
    <p:extLst>
      <p:ext uri="{BB962C8B-B14F-4D97-AF65-F5344CB8AC3E}">
        <p14:creationId xmlns:p14="http://schemas.microsoft.com/office/powerpoint/2010/main" val="3392115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customXml" Target="../ink/ink1.xml"/></Relationships>
</file>

<file path=ppt/slides/_rels/slide1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3.bp.blogspot.com/-oNhVJf9OSbc/V4EYSZ4UNcI/AAAAAAAABOc/CHrNnU5WU6ES4-vBj4IMyKM2xGv2TcEqwCLcB/s1600/img071.jpg"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electrical4u.com/voltage-or-electric-potential-difference/"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electrical4u.com/electric-current-and-theory-of-electricity/" TargetMode="External"/><Relationship Id="rId2" Type="http://schemas.openxmlformats.org/officeDocument/2006/relationships/hyperlink" Target="https://www.electrical4u.com/transducer-types-of-transducer/"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circuitglobe.com/wp-content/uploads/2017/06/cathode-ray-tube.jp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circuitglobe.com/wp-content/uploads/2017/06/cathode-ray-tube.jpg"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CATHODE RAY OSCILLOSCOPE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140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6"/>
            <a:ext cx="10957560" cy="5696040"/>
          </a:xfrm>
          <a:prstGeom prst="rect">
            <a:avLst/>
          </a:prstGeom>
        </p:spPr>
      </p:pic>
    </p:spTree>
    <p:extLst>
      <p:ext uri="{BB962C8B-B14F-4D97-AF65-F5344CB8AC3E}">
        <p14:creationId xmlns:p14="http://schemas.microsoft.com/office/powerpoint/2010/main" val="30800218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25625"/>
            <a:ext cx="11809863" cy="2554545"/>
          </a:xfrm>
          <a:prstGeom prst="rect">
            <a:avLst/>
          </a:prstGeom>
        </p:spPr>
        <p:txBody>
          <a:bodyPr wrap="square">
            <a:spAutoFit/>
          </a:bodyPr>
          <a:lstStyle/>
          <a:p>
            <a:pPr algn="just"/>
            <a:r>
              <a:rPr lang="en-US" sz="3200">
                <a:latin typeface="TimesNewRomanPSMT"/>
              </a:rPr>
              <a:t>The input signal is feeds an input attenuator. After which follows the vertical amplifier. The amplifier stages used are generally wide band amplifiers so as to pass faithfully the entire band of frequencies to be measured. The amplifier can be designed for stability.</a:t>
            </a:r>
            <a:endParaRPr lang="en-US" sz="3200"/>
          </a:p>
        </p:txBody>
      </p:sp>
    </p:spTree>
    <p:extLst>
      <p:ext uri="{BB962C8B-B14F-4D97-AF65-F5344CB8AC3E}">
        <p14:creationId xmlns:p14="http://schemas.microsoft.com/office/powerpoint/2010/main" val="30711096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1319"/>
            <a:ext cx="10515600" cy="5685644"/>
          </a:xfrm>
        </p:spPr>
        <p:txBody>
          <a:bodyPr>
            <a:normAutofit/>
          </a:bodyPr>
          <a:lstStyle/>
          <a:p>
            <a:r>
              <a:rPr lang="en-US" b="1"/>
              <a:t>Attenuators</a:t>
            </a:r>
          </a:p>
          <a:p>
            <a:pPr algn="just"/>
            <a:r>
              <a:rPr lang="en-US"/>
              <a:t>An </a:t>
            </a:r>
            <a:r>
              <a:rPr lang="en-US" b="1"/>
              <a:t>attenuator </a:t>
            </a:r>
            <a:r>
              <a:rPr lang="en-US"/>
              <a:t>is an electronic device that reduces the amplitude or power of a signal without distorting its waveform.</a:t>
            </a:r>
          </a:p>
          <a:p>
            <a:pPr algn="just"/>
            <a:r>
              <a:rPr lang="en-US"/>
              <a:t>The voltage at the input terminal of the vertical amplifier is quite low in amplitude so it deflected off the CRT screen. So high input signals may be applied. An attenuator network is placed between the vertical input terminal and the input terminal of the vertical amplifier.</a:t>
            </a:r>
          </a:p>
          <a:p>
            <a:pPr algn="just"/>
            <a:r>
              <a:rPr lang="en-US"/>
              <a:t>The purpose of the attenuator is to reduce the amplitude of the vertical input signal before applying it to the vertical amplifier. An attenuator is a simple resistive voltage divider connected to an amplifier with a 10 pF input capacitance. If the impedance of the amplifier is high, the input impedance of the attenuator is relativity constant, immaterial of the switch setting of the attenuator.</a:t>
            </a:r>
          </a:p>
          <a:p>
            <a:pPr algn="just"/>
            <a:endParaRPr lang="en-US"/>
          </a:p>
        </p:txBody>
      </p:sp>
    </p:spTree>
    <p:extLst>
      <p:ext uri="{BB962C8B-B14F-4D97-AF65-F5344CB8AC3E}">
        <p14:creationId xmlns:p14="http://schemas.microsoft.com/office/powerpoint/2010/main" val="2593722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a:t>The input impedance, as seen by the amplifier, changes greatly depending on the setting of the attenuator. Because of this, the RC time constant and frequency of the amplifier are dependent on the setting of the attenuator. </a:t>
            </a:r>
          </a:p>
          <a:p>
            <a:pPr algn="just"/>
            <a:r>
              <a:rPr lang="en-US"/>
              <a:t>There are two types of attenuators, uncompensated and compensated attenuators.</a:t>
            </a:r>
          </a:p>
        </p:txBody>
      </p:sp>
    </p:spTree>
    <p:extLst>
      <p:ext uri="{BB962C8B-B14F-4D97-AF65-F5344CB8AC3E}">
        <p14:creationId xmlns:p14="http://schemas.microsoft.com/office/powerpoint/2010/main" val="28886699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0376"/>
            <a:ext cx="10515600" cy="5726587"/>
          </a:xfrm>
        </p:spPr>
        <p:txBody>
          <a:bodyPr/>
          <a:lstStyle/>
          <a:p>
            <a:r>
              <a:rPr lang="en-US" b="1"/>
              <a:t>Horizontal Deflection Amplifier</a:t>
            </a:r>
          </a:p>
          <a:p>
            <a:pPr algn="just"/>
            <a:r>
              <a:rPr lang="en-US"/>
              <a:t>The oscilloscopes deflect the horizontal portion of the trace at a constant rate relative to time. This is referred to as linear sweep. The horizontal deflection system consists of</a:t>
            </a:r>
          </a:p>
          <a:p>
            <a:pPr marL="0" indent="0">
              <a:buNone/>
            </a:pPr>
            <a:r>
              <a:rPr lang="en-US" b="1"/>
              <a:t>1.Trigger Circuit. </a:t>
            </a:r>
            <a:r>
              <a:rPr lang="en-US"/>
              <a:t>The trigger circuit insures that the horizontal sweep starts at the same point of the vertical input signal.</a:t>
            </a:r>
          </a:p>
          <a:p>
            <a:pPr marL="0" indent="0">
              <a:buNone/>
            </a:pPr>
            <a:r>
              <a:rPr lang="en-US" b="1"/>
              <a:t>2. Sweep Generator or Time Base Generator. </a:t>
            </a:r>
            <a:r>
              <a:rPr lang="en-US"/>
              <a:t>The detail of the sweep generator is discuss in next article</a:t>
            </a:r>
          </a:p>
          <a:p>
            <a:pPr marL="0" indent="0">
              <a:buNone/>
            </a:pPr>
            <a:r>
              <a:rPr lang="en-US" b="1"/>
              <a:t>3. Horizontal Amplifier</a:t>
            </a:r>
            <a:endParaRPr lang="en-US"/>
          </a:p>
        </p:txBody>
      </p:sp>
    </p:spTree>
    <p:extLst>
      <p:ext uri="{BB962C8B-B14F-4D97-AF65-F5344CB8AC3E}">
        <p14:creationId xmlns:p14="http://schemas.microsoft.com/office/powerpoint/2010/main" val="1320508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just">
              <a:buNone/>
            </a:pPr>
            <a:r>
              <a:rPr lang="en-US"/>
              <a:t>The function of the horizontal amplifier is given below:</a:t>
            </a:r>
          </a:p>
          <a:p>
            <a:pPr marL="0" indent="0" algn="just">
              <a:buNone/>
            </a:pPr>
            <a:r>
              <a:rPr lang="en-US" b="1"/>
              <a:t>1. </a:t>
            </a:r>
            <a:r>
              <a:rPr lang="en-US"/>
              <a:t>The function of the horizontal amplifier is to amplify the signal applied to the </a:t>
            </a:r>
            <a:r>
              <a:rPr lang="en-US" i="1"/>
              <a:t>X</a:t>
            </a:r>
            <a:r>
              <a:rPr lang="en-US"/>
              <a:t>-plates.</a:t>
            </a:r>
          </a:p>
          <a:p>
            <a:pPr marL="0" indent="0" algn="just">
              <a:buNone/>
            </a:pPr>
            <a:r>
              <a:rPr lang="en-US" b="1"/>
              <a:t>2. </a:t>
            </a:r>
            <a:r>
              <a:rPr lang="en-US"/>
              <a:t>When the oscilloscope is being used in the ordinary mode of operation to display a signal applied to the vertical input, the horizontal amplifier will amplify the sweep generator input.</a:t>
            </a:r>
          </a:p>
          <a:p>
            <a:pPr marL="0" indent="0" algn="just">
              <a:buNone/>
            </a:pPr>
            <a:r>
              <a:rPr lang="en-US" b="1"/>
              <a:t>3. </a:t>
            </a:r>
            <a:r>
              <a:rPr lang="en-US"/>
              <a:t>When the oscilloscope is being used in the </a:t>
            </a:r>
            <a:r>
              <a:rPr lang="en-US" i="1"/>
              <a:t>X</a:t>
            </a:r>
            <a:r>
              <a:rPr lang="en-US"/>
              <a:t>-</a:t>
            </a:r>
            <a:r>
              <a:rPr lang="en-US" i="1"/>
              <a:t>Y </a:t>
            </a:r>
            <a:r>
              <a:rPr lang="en-US"/>
              <a:t>mode, the signal applied to the horizontal input terminal will be amplified by the horizontal amplifier.</a:t>
            </a:r>
          </a:p>
        </p:txBody>
      </p:sp>
    </p:spTree>
    <p:extLst>
      <p:ext uri="{BB962C8B-B14F-4D97-AF65-F5344CB8AC3E}">
        <p14:creationId xmlns:p14="http://schemas.microsoft.com/office/powerpoint/2010/main" val="42944142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0376"/>
            <a:ext cx="10515600" cy="5726587"/>
          </a:xfrm>
        </p:spPr>
        <p:txBody>
          <a:bodyPr>
            <a:normAutofit/>
          </a:bodyPr>
          <a:lstStyle/>
          <a:p>
            <a:r>
              <a:rPr lang="en-US" b="1"/>
              <a:t>Sweep Generator</a:t>
            </a:r>
          </a:p>
          <a:p>
            <a:pPr algn="just"/>
            <a:r>
              <a:rPr lang="en-US"/>
              <a:t>In such circuits, either the output voltage (or the output current) is a linear function of time, over a specified time interval. This circuit is also known as </a:t>
            </a:r>
            <a:r>
              <a:rPr lang="en-US" b="1" i="1"/>
              <a:t>time base circuits </a:t>
            </a:r>
            <a:r>
              <a:rPr lang="en-US"/>
              <a:t>or </a:t>
            </a:r>
            <a:r>
              <a:rPr lang="en-US" b="1" i="1"/>
              <a:t>time base generators</a:t>
            </a:r>
            <a:r>
              <a:rPr lang="en-US"/>
              <a:t>.</a:t>
            </a:r>
          </a:p>
          <a:p>
            <a:pPr algn="just"/>
            <a:r>
              <a:rPr lang="en-US"/>
              <a:t>These circuits are extremely important in most of the electronic systems. A linear time base voltage is required on the deflection plates of cathode ray oscilloscope, to sweep the electron beam, from left to right across the screen. </a:t>
            </a:r>
          </a:p>
          <a:p>
            <a:pPr algn="just"/>
            <a:r>
              <a:rPr lang="en-US"/>
              <a:t>Similarly, a linear time base current waveform is required in the deflection coils of a television receiver. </a:t>
            </a:r>
          </a:p>
          <a:p>
            <a:pPr algn="just"/>
            <a:r>
              <a:rPr lang="en-US"/>
              <a:t>Because of the sweep application, the circuits are also sometimes known as </a:t>
            </a:r>
            <a:r>
              <a:rPr lang="en-US" b="1" i="1"/>
              <a:t>sweep circuits </a:t>
            </a:r>
            <a:r>
              <a:rPr lang="en-US"/>
              <a:t>(or sweep generators).</a:t>
            </a:r>
          </a:p>
        </p:txBody>
      </p:sp>
    </p:spTree>
    <p:extLst>
      <p:ext uri="{BB962C8B-B14F-4D97-AF65-F5344CB8AC3E}">
        <p14:creationId xmlns:p14="http://schemas.microsoft.com/office/powerpoint/2010/main" val="28507115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4716"/>
            <a:ext cx="10515600" cy="5972247"/>
          </a:xfrm>
        </p:spPr>
        <p:txBody>
          <a:bodyPr/>
          <a:lstStyle/>
          <a:p>
            <a:r>
              <a:rPr lang="en-US"/>
              <a:t>Fig. 7.16 (</a:t>
            </a:r>
            <a:r>
              <a:rPr lang="en-US" i="1"/>
              <a:t>a</a:t>
            </a:r>
            <a:r>
              <a:rPr lang="en-US"/>
              <a:t>) shows a typical time base signal. Here the voltage starts from some initial value as indicated by point </a:t>
            </a:r>
            <a:r>
              <a:rPr lang="en-US" i="1"/>
              <a:t>A </a:t>
            </a:r>
            <a:r>
              <a:rPr lang="en-US"/>
              <a:t>in the Figure. </a:t>
            </a:r>
          </a:p>
          <a:p>
            <a:r>
              <a:rPr lang="en-US"/>
              <a:t>Then it increases linearly with time to a maximum value indicated by point </a:t>
            </a:r>
            <a:r>
              <a:rPr lang="en-US" i="1"/>
              <a:t>B </a:t>
            </a:r>
            <a:r>
              <a:rPr lang="en-US"/>
              <a:t>in the Figure. After this, the voltage returns back to its initial value as indicated by point </a:t>
            </a:r>
            <a:r>
              <a:rPr lang="en-US" i="1"/>
              <a:t>C </a:t>
            </a:r>
            <a:r>
              <a:rPr lang="en-US"/>
              <a:t>in the Figure.</a:t>
            </a:r>
          </a:p>
          <a:p>
            <a:pPr algn="just"/>
            <a:r>
              <a:rPr lang="en-US"/>
              <a:t>The time, required by the voltage from its initial value to reach its maximum value, is known as sweep time and is designated by the symbol </a:t>
            </a:r>
            <a:r>
              <a:rPr lang="en-US" i="1" err="1"/>
              <a:t>Ts</a:t>
            </a:r>
            <a:r>
              <a:rPr lang="en-US"/>
              <a:t>. </a:t>
            </a:r>
          </a:p>
          <a:p>
            <a:pPr algn="just"/>
            <a:r>
              <a:rPr lang="en-US"/>
              <a:t>Similarly, the time taken by the voltage to its initial value is called a restoration time and is designated by the symbol </a:t>
            </a:r>
            <a:r>
              <a:rPr lang="en-US" i="1"/>
              <a:t>Tr</a:t>
            </a:r>
            <a:r>
              <a:rPr lang="en-US"/>
              <a:t>. The restoration time is also known as return time or the </a:t>
            </a:r>
            <a:r>
              <a:rPr lang="en-US" err="1"/>
              <a:t>flyback</a:t>
            </a:r>
            <a:r>
              <a:rPr lang="en-US"/>
              <a:t> time</a:t>
            </a:r>
          </a:p>
        </p:txBody>
      </p:sp>
    </p:spTree>
    <p:extLst>
      <p:ext uri="{BB962C8B-B14F-4D97-AF65-F5344CB8AC3E}">
        <p14:creationId xmlns:p14="http://schemas.microsoft.com/office/powerpoint/2010/main" val="15617283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690688"/>
            <a:ext cx="10515600" cy="4827677"/>
          </a:xfrm>
        </p:spPr>
        <p:txBody>
          <a:bodyPr>
            <a:normAutofit fontScale="47500" lnSpcReduction="20000"/>
          </a:bodyPr>
          <a:lstStyle/>
          <a:p>
            <a:endParaRPr lang="en-US"/>
          </a:p>
          <a:p>
            <a:endParaRPr lang="en-US"/>
          </a:p>
          <a:p>
            <a:endParaRPr lang="en-US"/>
          </a:p>
          <a:p>
            <a:pPr algn="just"/>
            <a:endParaRPr lang="en-US" sz="4000"/>
          </a:p>
          <a:p>
            <a:pPr marL="0" indent="0" algn="just">
              <a:buNone/>
            </a:pPr>
            <a:endParaRPr lang="en-US" sz="5100"/>
          </a:p>
          <a:p>
            <a:pPr marL="0" indent="0" algn="just">
              <a:buNone/>
            </a:pPr>
            <a:r>
              <a:rPr lang="en-US" sz="5100"/>
              <a:t>In most of the applications, the shape of the waveform during the restoration time, as well as the restoration time itself, is of no importance. However, in certain applications, it is desired that the restoration time is very short in comparison with the time occupied by the linear portion of the waveform (</a:t>
            </a:r>
            <a:r>
              <a:rPr lang="en-US" sz="5100" i="1"/>
              <a:t>i.e., </a:t>
            </a:r>
            <a:r>
              <a:rPr lang="en-US" sz="5100" i="1" err="1"/>
              <a:t>Tr</a:t>
            </a:r>
            <a:r>
              <a:rPr lang="en-US" sz="5100" i="1"/>
              <a:t> </a:t>
            </a:r>
            <a:r>
              <a:rPr lang="en-US" sz="5100"/>
              <a:t>&lt;&lt; </a:t>
            </a:r>
            <a:r>
              <a:rPr lang="en-US" sz="5100" i="1" err="1"/>
              <a:t>Ts</a:t>
            </a:r>
            <a:r>
              <a:rPr lang="en-US" sz="5100"/>
              <a:t>). </a:t>
            </a:r>
          </a:p>
          <a:p>
            <a:pPr marL="0" indent="0" algn="just">
              <a:buNone/>
            </a:pPr>
            <a:r>
              <a:rPr lang="en-US" sz="5100"/>
              <a:t>In that case, the restoration time is extremely short and a new voltage is initiated at the instance the previous one is terminated. The waveform, in such a case, is as shown in Fig. 7.16 (</a:t>
            </a:r>
            <a:r>
              <a:rPr lang="en-US" sz="5100" i="1"/>
              <a:t>b</a:t>
            </a:r>
            <a:r>
              <a:rPr lang="en-US" sz="5100"/>
              <a:t>) and is known as </a:t>
            </a:r>
            <a:r>
              <a:rPr lang="en-US" sz="5100" err="1"/>
              <a:t>sawtooth</a:t>
            </a:r>
            <a:r>
              <a:rPr lang="en-US" sz="5100"/>
              <a:t> waveform. </a:t>
            </a:r>
          </a:p>
          <a:p>
            <a:pPr marL="0" indent="0" algn="just">
              <a:buNone/>
            </a:pPr>
            <a:r>
              <a:rPr lang="en-US" sz="5100"/>
              <a:t>It is customary to refer to waveforms shown in Fig. 7.16 (</a:t>
            </a:r>
            <a:r>
              <a:rPr lang="en-US" sz="5100" i="1"/>
              <a:t>a</a:t>
            </a:r>
            <a:r>
              <a:rPr lang="en-US" sz="5100"/>
              <a:t>) and (</a:t>
            </a:r>
            <a:r>
              <a:rPr lang="en-US" sz="5100" i="1"/>
              <a:t>b</a:t>
            </a:r>
            <a:r>
              <a:rPr lang="en-US" sz="5100"/>
              <a:t>) as sweep waveforms even in applications not involving the deflection of an electron beam.</a:t>
            </a:r>
          </a:p>
        </p:txBody>
      </p:sp>
      <p:pic>
        <p:nvPicPr>
          <p:cNvPr id="4" name="Picture 3"/>
          <p:cNvPicPr>
            <a:picLocks noChangeAspect="1"/>
          </p:cNvPicPr>
          <p:nvPr/>
        </p:nvPicPr>
        <p:blipFill>
          <a:blip r:embed="rId2"/>
          <a:stretch>
            <a:fillRect/>
          </a:stretch>
        </p:blipFill>
        <p:spPr>
          <a:xfrm>
            <a:off x="2250776" y="365125"/>
            <a:ext cx="8264824" cy="2541848"/>
          </a:xfrm>
          <a:prstGeom prst="rect">
            <a:avLst/>
          </a:prstGeom>
        </p:spPr>
      </p:pic>
    </p:spTree>
    <p:extLst>
      <p:ext uri="{BB962C8B-B14F-4D97-AF65-F5344CB8AC3E}">
        <p14:creationId xmlns:p14="http://schemas.microsoft.com/office/powerpoint/2010/main" val="3775253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Sweep Circuit</a:t>
            </a:r>
            <a:endParaRPr lang="en-US"/>
          </a:p>
        </p:txBody>
      </p:sp>
      <p:sp>
        <p:nvSpPr>
          <p:cNvPr id="3" name="Content Placeholder 2"/>
          <p:cNvSpPr>
            <a:spLocks noGrp="1"/>
          </p:cNvSpPr>
          <p:nvPr>
            <p:ph idx="1"/>
          </p:nvPr>
        </p:nvSpPr>
        <p:spPr/>
        <p:txBody>
          <a:bodyPr>
            <a:normAutofit lnSpcReduction="10000"/>
          </a:bodyPr>
          <a:lstStyle/>
          <a:p>
            <a:pPr algn="just"/>
            <a:r>
              <a:rPr lang="en-US"/>
              <a:t>Fig. 7.18 (</a:t>
            </a:r>
            <a:r>
              <a:rPr lang="en-US" i="1"/>
              <a:t>a</a:t>
            </a:r>
            <a:r>
              <a:rPr lang="en-US"/>
              <a:t>) shows the basic circuit of a transistor switch sweep circuit. This circuit requires a gating waveform (</a:t>
            </a:r>
            <a:r>
              <a:rPr lang="en-US" i="1"/>
              <a:t>vi</a:t>
            </a:r>
            <a:r>
              <a:rPr lang="en-US"/>
              <a:t>) as shown in Fig. 7.18 (</a:t>
            </a:r>
            <a:r>
              <a:rPr lang="en-US" i="1"/>
              <a:t>b</a:t>
            </a:r>
            <a:r>
              <a:rPr lang="en-US"/>
              <a:t>). </a:t>
            </a:r>
          </a:p>
          <a:p>
            <a:pPr algn="just"/>
            <a:r>
              <a:rPr lang="en-US"/>
              <a:t>It may be obtained from a </a:t>
            </a:r>
            <a:r>
              <a:rPr lang="en-US" err="1"/>
              <a:t>monostable</a:t>
            </a:r>
            <a:r>
              <a:rPr lang="en-US"/>
              <a:t> </a:t>
            </a:r>
            <a:r>
              <a:rPr lang="en-US" err="1"/>
              <a:t>multivibrator</a:t>
            </a:r>
            <a:r>
              <a:rPr lang="en-US"/>
              <a:t> (</a:t>
            </a:r>
            <a:r>
              <a:rPr lang="en-US" i="1"/>
              <a:t>i.e., </a:t>
            </a:r>
            <a:r>
              <a:rPr lang="en-US"/>
              <a:t>one shot) or an </a:t>
            </a:r>
            <a:r>
              <a:rPr lang="en-US" err="1"/>
              <a:t>astable</a:t>
            </a:r>
            <a:r>
              <a:rPr lang="en-US"/>
              <a:t> </a:t>
            </a:r>
            <a:r>
              <a:rPr lang="en-US" err="1"/>
              <a:t>multivibrator</a:t>
            </a:r>
            <a:r>
              <a:rPr lang="en-US"/>
              <a:t>. If the ‘gating’ waveform is obtained from a </a:t>
            </a:r>
            <a:r>
              <a:rPr lang="en-US" err="1"/>
              <a:t>monostable</a:t>
            </a:r>
            <a:r>
              <a:rPr lang="en-US"/>
              <a:t> </a:t>
            </a:r>
            <a:r>
              <a:rPr lang="en-US" err="1"/>
              <a:t>multivibrator</a:t>
            </a:r>
            <a:r>
              <a:rPr lang="en-US"/>
              <a:t>, the sweep generated by the circuit is called </a:t>
            </a:r>
            <a:r>
              <a:rPr lang="en-US" i="1"/>
              <a:t>triggered sweep </a:t>
            </a:r>
            <a:r>
              <a:rPr lang="en-US"/>
              <a:t>and the circuit is known as </a:t>
            </a:r>
            <a:r>
              <a:rPr lang="en-US" i="1"/>
              <a:t>triggered voltage time base generator</a:t>
            </a:r>
            <a:r>
              <a:rPr lang="en-US"/>
              <a:t>. However, if the ‘gating’ waveform is obtained from an </a:t>
            </a:r>
            <a:r>
              <a:rPr lang="en-US" err="1"/>
              <a:t>astable</a:t>
            </a:r>
            <a:r>
              <a:rPr lang="en-US"/>
              <a:t> </a:t>
            </a:r>
            <a:r>
              <a:rPr lang="en-US" err="1"/>
              <a:t>multivibrator</a:t>
            </a:r>
            <a:r>
              <a:rPr lang="en-US"/>
              <a:t>, the sweep generated is called </a:t>
            </a:r>
            <a:r>
              <a:rPr lang="en-US" b="1" i="1"/>
              <a:t>free running sweep </a:t>
            </a:r>
            <a:r>
              <a:rPr lang="en-US"/>
              <a:t>and the circuit is known as </a:t>
            </a:r>
            <a:r>
              <a:rPr lang="en-US" b="1" i="1"/>
              <a:t>free running voltage time base generator</a:t>
            </a:r>
            <a:r>
              <a:rPr lang="en-US"/>
              <a:t>.</a:t>
            </a:r>
          </a:p>
        </p:txBody>
      </p:sp>
    </p:spTree>
    <p:extLst>
      <p:ext uri="{BB962C8B-B14F-4D97-AF65-F5344CB8AC3E}">
        <p14:creationId xmlns:p14="http://schemas.microsoft.com/office/powerpoint/2010/main" val="24241069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3081"/>
            <a:ext cx="10515600" cy="5753882"/>
          </a:xfrm>
        </p:spPr>
        <p:txBody>
          <a:bodyPr/>
          <a:lstStyle/>
          <a:p>
            <a:pPr algn="just"/>
            <a:r>
              <a:rPr lang="en-US"/>
              <a:t>Initially, the transistor is biased ON and operates in the saturation region. </a:t>
            </a:r>
          </a:p>
          <a:p>
            <a:pPr algn="just"/>
            <a:r>
              <a:rPr lang="en-US"/>
              <a:t>Thus when there is no input (</a:t>
            </a:r>
            <a:r>
              <a:rPr lang="en-US" i="1"/>
              <a:t>i.e., vi </a:t>
            </a:r>
            <a:r>
              <a:rPr lang="en-US"/>
              <a:t>= 0), the output voltage is zero. (Actually its value is equal to </a:t>
            </a:r>
            <a:r>
              <a:rPr lang="en-US" i="1"/>
              <a:t>VCE </a:t>
            </a:r>
            <a:r>
              <a:rPr lang="en-US"/>
              <a:t>(</a:t>
            </a:r>
            <a:r>
              <a:rPr lang="en-US" i="1"/>
              <a:t>sat</a:t>
            </a:r>
            <a:r>
              <a:rPr lang="en-US"/>
              <a:t>)). When the ‘gating’ pulse (</a:t>
            </a:r>
            <a:r>
              <a:rPr lang="en-US" i="1"/>
              <a:t>i.e., </a:t>
            </a:r>
            <a:r>
              <a:rPr lang="en-US"/>
              <a:t>a negative pulse) is applied, the transistor turns OFF. As a result of this, the capacitor voltage rises to a target value </a:t>
            </a:r>
            <a:r>
              <a:rPr lang="en-US" i="1"/>
              <a:t>VCC </a:t>
            </a:r>
            <a:r>
              <a:rPr lang="en-US"/>
              <a:t>with a time constant </a:t>
            </a:r>
            <a:r>
              <a:rPr lang="en-US" i="1"/>
              <a:t>RC*</a:t>
            </a:r>
            <a:r>
              <a:rPr lang="en-US"/>
              <a:t> </a:t>
            </a:r>
            <a:r>
              <a:rPr lang="en-US" i="1"/>
              <a:t>C</a:t>
            </a:r>
            <a:r>
              <a:rPr lang="en-US"/>
              <a:t>. The charging curve ignoring </a:t>
            </a:r>
            <a:r>
              <a:rPr lang="en-US" i="1"/>
              <a:t>VCE </a:t>
            </a:r>
            <a:r>
              <a:rPr lang="en-US"/>
              <a:t>(</a:t>
            </a:r>
            <a:r>
              <a:rPr lang="en-US" i="1"/>
              <a:t>sat</a:t>
            </a:r>
            <a:r>
              <a:rPr lang="en-US"/>
              <a:t>) is governed by relation,</a:t>
            </a:r>
          </a:p>
        </p:txBody>
      </p:sp>
    </p:spTree>
    <p:extLst>
      <p:ext uri="{BB962C8B-B14F-4D97-AF65-F5344CB8AC3E}">
        <p14:creationId xmlns:p14="http://schemas.microsoft.com/office/powerpoint/2010/main" val="1123834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5760" y="613954"/>
            <a:ext cx="10988040" cy="5773783"/>
          </a:xfrm>
          <a:prstGeom prst="rect">
            <a:avLst/>
          </a:prstGeom>
        </p:spPr>
      </p:pic>
    </p:spTree>
    <p:extLst>
      <p:ext uri="{BB962C8B-B14F-4D97-AF65-F5344CB8AC3E}">
        <p14:creationId xmlns:p14="http://schemas.microsoft.com/office/powerpoint/2010/main" val="31412393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7607633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707805" cy="5811837"/>
          </a:xfrm>
          <a:prstGeom prst="rect">
            <a:avLst/>
          </a:prstGeom>
        </p:spPr>
      </p:pic>
    </p:spTree>
    <p:extLst>
      <p:ext uri="{BB962C8B-B14F-4D97-AF65-F5344CB8AC3E}">
        <p14:creationId xmlns:p14="http://schemas.microsoft.com/office/powerpoint/2010/main" val="3132088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a:t>It is evident from the above relation that the output or sweep voltage level (</a:t>
            </a:r>
            <a:r>
              <a:rPr lang="en-US" i="1"/>
              <a:t>Vs</a:t>
            </a:r>
            <a:r>
              <a:rPr lang="en-US"/>
              <a:t>) must be a small fraction of the supply voltage (</a:t>
            </a:r>
            <a:r>
              <a:rPr lang="en-US" i="1"/>
              <a:t>VCC</a:t>
            </a:r>
            <a:r>
              <a:rPr lang="en-US"/>
              <a:t>) and this is not a desirable feature, if a certain sweep voltage level is desired. This shortcoming can be remedied by the Miller sweep and the Bootstrap sweep circuits.</a:t>
            </a:r>
          </a:p>
        </p:txBody>
      </p:sp>
    </p:spTree>
    <p:extLst>
      <p:ext uri="{BB962C8B-B14F-4D97-AF65-F5344CB8AC3E}">
        <p14:creationId xmlns:p14="http://schemas.microsoft.com/office/powerpoint/2010/main" val="26611698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97428" y="0"/>
            <a:ext cx="8229600" cy="762000"/>
          </a:xfrm>
        </p:spPr>
        <p:txBody>
          <a:bodyPr/>
          <a:lstStyle/>
          <a:p>
            <a:pPr eaLnBrk="1" hangingPunct="1"/>
            <a:r>
              <a:rPr lang="en-US" altLang="en-US" b="1"/>
              <a:t>TIME-BASE GENERATORS:</a:t>
            </a:r>
            <a:endParaRPr lang="en-US" altLang="en-US"/>
          </a:p>
        </p:txBody>
      </p:sp>
      <p:sp>
        <p:nvSpPr>
          <p:cNvPr id="35843" name="Content Placeholder 2"/>
          <p:cNvSpPr>
            <a:spLocks noGrp="1"/>
          </p:cNvSpPr>
          <p:nvPr>
            <p:ph sz="quarter" idx="1"/>
          </p:nvPr>
        </p:nvSpPr>
        <p:spPr>
          <a:xfrm>
            <a:off x="403724" y="762000"/>
            <a:ext cx="11051177" cy="2286000"/>
          </a:xfrm>
        </p:spPr>
        <p:txBody>
          <a:bodyPr>
            <a:noAutofit/>
          </a:bodyPr>
          <a:lstStyle/>
          <a:p>
            <a:pPr eaLnBrk="1" hangingPunct="1"/>
            <a:r>
              <a:rPr lang="en-US" altLang="en-US" sz="1800"/>
              <a:t>                 </a:t>
            </a:r>
            <a:r>
              <a:rPr lang="en-US" altLang="en-US" sz="2000"/>
              <a:t>The CRO is used to display a waveform that varies as a function of time. If the wave form is to be accurately reproduced, the beam should have a constant horizontal velocity. </a:t>
            </a:r>
          </a:p>
          <a:p>
            <a:pPr eaLnBrk="1" hangingPunct="1"/>
            <a:r>
              <a:rPr lang="en-US" altLang="en-US" sz="2000"/>
              <a:t>                  As the beam velocity is a function of the deflecting voltage, the deflecting voltage must increase linearly with time.</a:t>
            </a:r>
          </a:p>
          <a:p>
            <a:pPr eaLnBrk="1" hangingPunct="1"/>
            <a:r>
              <a:rPr lang="en-US" altLang="en-US" sz="2000"/>
              <a:t>                  A voltage with such characteristics is called a ramp voltage. If the voltage decreases rapidly to zero—with the waveform repeatedly produced, as shown in Fig. 14-6—we observe a pattern which is generally called a saw-tooth waveform.</a:t>
            </a:r>
          </a:p>
          <a:p>
            <a:pPr eaLnBrk="1" hangingPunct="1"/>
            <a:r>
              <a:rPr lang="en-US" altLang="en-US" sz="2000"/>
              <a:t>                 The time taken to return to its initial value is known as </a:t>
            </a:r>
            <a:r>
              <a:rPr lang="en-US" altLang="en-US" sz="2000" err="1"/>
              <a:t>flyback</a:t>
            </a:r>
            <a:r>
              <a:rPr lang="en-US" altLang="en-US" sz="2000"/>
              <a:t> or return time.</a:t>
            </a:r>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1" y="3886201"/>
            <a:ext cx="59150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74877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905000" y="274638"/>
            <a:ext cx="8001000" cy="1143000"/>
          </a:xfrm>
        </p:spPr>
        <p:txBody>
          <a:bodyPr>
            <a:normAutofit fontScale="90000"/>
          </a:bodyPr>
          <a:lstStyle/>
          <a:p>
            <a:pPr eaLnBrk="1" hangingPunct="1"/>
            <a:r>
              <a:rPr lang="en-US" altLang="en-US"/>
              <a:t>Simple saw-tooth generator &amp; associated waveforms:</a:t>
            </a:r>
          </a:p>
        </p:txBody>
      </p:sp>
      <p:sp>
        <p:nvSpPr>
          <p:cNvPr id="36867" name="Content Placeholder 2"/>
          <p:cNvSpPr>
            <a:spLocks noGrp="1"/>
          </p:cNvSpPr>
          <p:nvPr>
            <p:ph sz="quarter" idx="1"/>
          </p:nvPr>
        </p:nvSpPr>
        <p:spPr>
          <a:xfrm>
            <a:off x="1981200" y="1447800"/>
            <a:ext cx="8229600" cy="2057400"/>
          </a:xfrm>
        </p:spPr>
        <p:txBody>
          <a:bodyPr/>
          <a:lstStyle/>
          <a:p>
            <a:pPr eaLnBrk="1" hangingPunct="1"/>
            <a:r>
              <a:rPr lang="en-US" altLang="en-US" sz="1800"/>
              <a:t>             The circuit shown in Fig. 14-7(a) is a simple sweep circuit, in which the capacitor </a:t>
            </a:r>
            <a:r>
              <a:rPr lang="en-US" altLang="en-US" sz="1800" i="1"/>
              <a:t>C charges through the </a:t>
            </a:r>
            <a:r>
              <a:rPr lang="en-US" altLang="en-US" sz="1800"/>
              <a:t>resistor </a:t>
            </a:r>
            <a:r>
              <a:rPr lang="en-US" altLang="en-US" sz="1800" i="1"/>
              <a:t>R. </a:t>
            </a:r>
          </a:p>
          <a:p>
            <a:pPr eaLnBrk="1" hangingPunct="1"/>
            <a:r>
              <a:rPr lang="en-US" altLang="en-US" sz="1800" i="1"/>
              <a:t>             The capacitor discharges periodically through the transistor T1, which causes the waveform shown </a:t>
            </a:r>
            <a:r>
              <a:rPr lang="en-US" altLang="en-US" sz="1800"/>
              <a:t>in Fig. 14-7(b) to appear across the capacitor. </a:t>
            </a:r>
          </a:p>
          <a:p>
            <a:pPr eaLnBrk="1" hangingPunct="1"/>
            <a:r>
              <a:rPr lang="en-US" altLang="en-US" sz="1800"/>
              <a:t>             The  signal voltage, </a:t>
            </a:r>
            <a:r>
              <a:rPr lang="en-US" altLang="en-US" sz="1800" i="1"/>
              <a:t>Vi which must be applied to the base of the </a:t>
            </a:r>
            <a:r>
              <a:rPr lang="en-US" altLang="en-US" sz="1800"/>
              <a:t>transistor to turn it ON for short time intervals is also shown in Fig. 14-7(b).</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3429001"/>
            <a:ext cx="62388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6324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Delay Line</a:t>
            </a:r>
            <a:endParaRPr lang="en-US"/>
          </a:p>
        </p:txBody>
      </p:sp>
      <p:sp>
        <p:nvSpPr>
          <p:cNvPr id="3" name="Content Placeholder 2"/>
          <p:cNvSpPr>
            <a:spLocks noGrp="1"/>
          </p:cNvSpPr>
          <p:nvPr>
            <p:ph idx="1"/>
          </p:nvPr>
        </p:nvSpPr>
        <p:spPr/>
        <p:txBody>
          <a:bodyPr>
            <a:normAutofit fontScale="92500" lnSpcReduction="10000"/>
          </a:bodyPr>
          <a:lstStyle/>
          <a:p>
            <a:pPr algn="just"/>
            <a:r>
              <a:rPr lang="en-US"/>
              <a:t>Both the horizontal sweep and vertical deflection information should arrive at the CRT at the same time.</a:t>
            </a:r>
          </a:p>
          <a:p>
            <a:pPr algn="just"/>
            <a:r>
              <a:rPr lang="en-US"/>
              <a:t> If they do not, the scope cannot display the voltage information properly. Since the delays in the horizontal path are longer, vertical information reaches the CRT before the horizontal information. </a:t>
            </a:r>
          </a:p>
          <a:p>
            <a:pPr algn="just"/>
            <a:r>
              <a:rPr lang="en-US"/>
              <a:t>The solution to the problem is to put a calibrated delay into the vertical path so that both horizontal and vertical signals reach the CRT at the same time.</a:t>
            </a:r>
          </a:p>
          <a:p>
            <a:pPr algn="just"/>
            <a:r>
              <a:rPr lang="en-US"/>
              <a:t>The delay line is used to delay the signal for some time in the vertical section. The horizontal signal (time base, or sweep voltage) is initiated or trigger by a portion of the output signal applied to the vertical CRT plates.</a:t>
            </a:r>
          </a:p>
        </p:txBody>
      </p:sp>
    </p:spTree>
    <p:extLst>
      <p:ext uri="{BB962C8B-B14F-4D97-AF65-F5344CB8AC3E}">
        <p14:creationId xmlns:p14="http://schemas.microsoft.com/office/powerpoint/2010/main" val="882773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1194"/>
            <a:ext cx="10515600" cy="5835769"/>
          </a:xfrm>
        </p:spPr>
        <p:txBody>
          <a:bodyPr/>
          <a:lstStyle/>
          <a:p>
            <a:pPr algn="just"/>
            <a:r>
              <a:rPr lang="en-US"/>
              <a:t>Signal processing in the horizontal channel consists of generating and shaping a trigger pulse that starts the sweep generator. The output is then feed to the horizontal amplifier and then to the horizontal deflection plates. This whole process takes time about 80 ns or more.</a:t>
            </a:r>
          </a:p>
        </p:txBody>
      </p:sp>
      <p:pic>
        <p:nvPicPr>
          <p:cNvPr id="4" name="Picture 3"/>
          <p:cNvPicPr>
            <a:picLocks noChangeAspect="1"/>
          </p:cNvPicPr>
          <p:nvPr/>
        </p:nvPicPr>
        <p:blipFill>
          <a:blip r:embed="rId2"/>
          <a:stretch>
            <a:fillRect/>
          </a:stretch>
        </p:blipFill>
        <p:spPr>
          <a:xfrm>
            <a:off x="1624084" y="2277468"/>
            <a:ext cx="9212238" cy="3208932"/>
          </a:xfrm>
          <a:prstGeom prst="rect">
            <a:avLst/>
          </a:prstGeom>
        </p:spPr>
      </p:pic>
    </p:spTree>
    <p:extLst>
      <p:ext uri="{BB962C8B-B14F-4D97-AF65-F5344CB8AC3E}">
        <p14:creationId xmlns:p14="http://schemas.microsoft.com/office/powerpoint/2010/main" val="2215194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55093"/>
            <a:ext cx="10515600" cy="5521870"/>
          </a:xfrm>
        </p:spPr>
        <p:txBody>
          <a:bodyPr>
            <a:normAutofit/>
          </a:bodyPr>
          <a:lstStyle/>
          <a:p>
            <a:pPr algn="just"/>
            <a:r>
              <a:rPr lang="en-US"/>
              <a:t>To display the waveform, the signal for the vertical CRT plates must be delayed by at least the same amount of time. </a:t>
            </a:r>
          </a:p>
          <a:p>
            <a:pPr algn="just"/>
            <a:r>
              <a:rPr lang="en-US"/>
              <a:t>This is the function of the vertical delay circuit. From Fig. 7.19 we observe that a 200 ns delay has been added to the vertical channel so that the signal voltage to the CRT plates is delayed by 200 ns, and the horizontal sweep is started prior to the vertical deflection.</a:t>
            </a:r>
          </a:p>
          <a:p>
            <a:pPr algn="just"/>
            <a:r>
              <a:rPr lang="en-US"/>
              <a:t>There are two kinds of delay line:</a:t>
            </a:r>
          </a:p>
          <a:p>
            <a:pPr marL="0" indent="0" algn="just">
              <a:buNone/>
            </a:pPr>
            <a:r>
              <a:rPr lang="en-US" b="1"/>
              <a:t>1. </a:t>
            </a:r>
            <a:r>
              <a:rPr lang="en-US"/>
              <a:t>The lumped-parameter delay line</a:t>
            </a:r>
          </a:p>
          <a:p>
            <a:pPr marL="0" indent="0" algn="just">
              <a:buNone/>
            </a:pPr>
            <a:r>
              <a:rPr lang="en-US" b="1"/>
              <a:t>2. </a:t>
            </a:r>
            <a:r>
              <a:rPr lang="en-US"/>
              <a:t>The distributed-parameter delay line.</a:t>
            </a:r>
          </a:p>
        </p:txBody>
      </p:sp>
    </p:spTree>
    <p:extLst>
      <p:ext uri="{BB962C8B-B14F-4D97-AF65-F5344CB8AC3E}">
        <p14:creationId xmlns:p14="http://schemas.microsoft.com/office/powerpoint/2010/main" val="7090358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4114" y="365126"/>
            <a:ext cx="10729686" cy="6253388"/>
          </a:xfrm>
          <a:prstGeom prst="rect">
            <a:avLst/>
          </a:prstGeom>
        </p:spPr>
      </p:pic>
    </p:spTree>
    <p:extLst>
      <p:ext uri="{BB962C8B-B14F-4D97-AF65-F5344CB8AC3E}">
        <p14:creationId xmlns:p14="http://schemas.microsoft.com/office/powerpoint/2010/main" val="33426121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600" cy="5310172"/>
          </a:xfrm>
          <a:prstGeom prst="rect">
            <a:avLst/>
          </a:prstGeom>
        </p:spPr>
      </p:pic>
    </p:spTree>
    <p:extLst>
      <p:ext uri="{BB962C8B-B14F-4D97-AF65-F5344CB8AC3E}">
        <p14:creationId xmlns:p14="http://schemas.microsoft.com/office/powerpoint/2010/main" val="227877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326"/>
            <a:ext cx="10515600" cy="5693637"/>
          </a:xfrm>
        </p:spPr>
        <p:txBody>
          <a:bodyPr>
            <a:normAutofit lnSpcReduction="10000"/>
          </a:bodyPr>
          <a:lstStyle/>
          <a:p>
            <a:pPr marL="0" indent="0">
              <a:buNone/>
            </a:pPr>
            <a:r>
              <a:rPr lang="en-US" b="1"/>
              <a:t>For what measurements can a CRO be used in the laboratory? </a:t>
            </a:r>
            <a:endParaRPr lang="en-US"/>
          </a:p>
          <a:p>
            <a:pPr marL="0" indent="0" algn="just">
              <a:buNone/>
            </a:pPr>
            <a:r>
              <a:rPr lang="en-US"/>
              <a:t>a) Calculating the frequency of a time-varying electronic signal. </a:t>
            </a:r>
          </a:p>
          <a:p>
            <a:pPr marL="0" indent="0" algn="just">
              <a:buNone/>
            </a:pPr>
            <a:r>
              <a:rPr lang="en-US"/>
              <a:t>b) Finding phase difference between two time-varying signals. </a:t>
            </a:r>
          </a:p>
          <a:p>
            <a:pPr marL="0" indent="0" algn="just">
              <a:buNone/>
            </a:pPr>
            <a:r>
              <a:rPr lang="en-US"/>
              <a:t>c) Tracing and trouble-shooting a malfunctioning component in a given circuit. </a:t>
            </a:r>
          </a:p>
          <a:p>
            <a:pPr marL="0" indent="0" algn="just">
              <a:buNone/>
            </a:pPr>
            <a:r>
              <a:rPr lang="en-US"/>
              <a:t>d) Visually see the signal “modifications” being carried out real-time by different electronic components in any given circuit. </a:t>
            </a:r>
          </a:p>
          <a:p>
            <a:pPr marL="0" indent="0" algn="just">
              <a:buNone/>
            </a:pPr>
            <a:r>
              <a:rPr lang="en-US"/>
              <a:t>e) Quantizing the amount of DC component in an AC signal and vice-versa. </a:t>
            </a:r>
          </a:p>
          <a:p>
            <a:pPr marL="0" indent="0" algn="just">
              <a:buNone/>
            </a:pPr>
            <a:r>
              <a:rPr lang="en-US"/>
              <a:t>f) Quantizing the amount of Noise in a Signal and its dependence on time. </a:t>
            </a:r>
          </a:p>
          <a:p>
            <a:pPr marL="0" indent="0" algn="just">
              <a:buNone/>
            </a:pPr>
            <a:r>
              <a:rPr lang="en-US"/>
              <a:t>g) Finding the type of signal under test e.g. sinusoidal, saw-tooth, triangular, rectangular etc.</a:t>
            </a:r>
          </a:p>
        </p:txBody>
      </p:sp>
    </p:spTree>
    <p:extLst>
      <p:ext uri="{BB962C8B-B14F-4D97-AF65-F5344CB8AC3E}">
        <p14:creationId xmlns:p14="http://schemas.microsoft.com/office/powerpoint/2010/main" val="34107149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7943" y="365125"/>
            <a:ext cx="10653486" cy="6021161"/>
          </a:xfrm>
          <a:prstGeom prst="rect">
            <a:avLst/>
          </a:prstGeom>
        </p:spPr>
      </p:pic>
    </p:spTree>
    <p:extLst>
      <p:ext uri="{BB962C8B-B14F-4D97-AF65-F5344CB8AC3E}">
        <p14:creationId xmlns:p14="http://schemas.microsoft.com/office/powerpoint/2010/main" val="31442870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600" cy="5338555"/>
          </a:xfrm>
          <a:prstGeom prst="rect">
            <a:avLst/>
          </a:prstGeom>
        </p:spPr>
      </p:pic>
    </p:spTree>
    <p:extLst>
      <p:ext uri="{BB962C8B-B14F-4D97-AF65-F5344CB8AC3E}">
        <p14:creationId xmlns:p14="http://schemas.microsoft.com/office/powerpoint/2010/main" val="34226818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 y="365125"/>
            <a:ext cx="11001829" cy="5608251"/>
          </a:xfrm>
          <a:prstGeom prst="rect">
            <a:avLst/>
          </a:prstGeom>
        </p:spPr>
      </p:pic>
    </p:spTree>
    <p:extLst>
      <p:ext uri="{BB962C8B-B14F-4D97-AF65-F5344CB8AC3E}">
        <p14:creationId xmlns:p14="http://schemas.microsoft.com/office/powerpoint/2010/main" val="26859522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478971"/>
            <a:ext cx="10729685" cy="5849257"/>
          </a:xfrm>
          <a:prstGeom prst="rect">
            <a:avLst/>
          </a:prstGeom>
        </p:spPr>
      </p:pic>
    </p:spTree>
    <p:extLst>
      <p:ext uri="{BB962C8B-B14F-4D97-AF65-F5344CB8AC3E}">
        <p14:creationId xmlns:p14="http://schemas.microsoft.com/office/powerpoint/2010/main" val="1236120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7943" y="365126"/>
            <a:ext cx="10668000" cy="5934074"/>
          </a:xfrm>
          <a:prstGeom prst="rect">
            <a:avLst/>
          </a:prstGeom>
        </p:spPr>
      </p:pic>
    </p:spTree>
    <p:extLst>
      <p:ext uri="{BB962C8B-B14F-4D97-AF65-F5344CB8AC3E}">
        <p14:creationId xmlns:p14="http://schemas.microsoft.com/office/powerpoint/2010/main" val="40246639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25714" y="217714"/>
            <a:ext cx="11001829" cy="6270172"/>
          </a:xfrm>
          <a:prstGeom prst="rect">
            <a:avLst/>
          </a:prstGeom>
        </p:spPr>
      </p:pic>
    </p:spTree>
    <p:extLst>
      <p:ext uri="{BB962C8B-B14F-4D97-AF65-F5344CB8AC3E}">
        <p14:creationId xmlns:p14="http://schemas.microsoft.com/office/powerpoint/2010/main" val="11851134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2458" y="217715"/>
            <a:ext cx="10014856" cy="5959248"/>
          </a:xfrm>
          <a:prstGeom prst="rect">
            <a:avLst/>
          </a:prstGeom>
        </p:spPr>
      </p:pic>
    </p:spTree>
    <p:extLst>
      <p:ext uri="{BB962C8B-B14F-4D97-AF65-F5344CB8AC3E}">
        <p14:creationId xmlns:p14="http://schemas.microsoft.com/office/powerpoint/2010/main" val="5213317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2858" y="365125"/>
            <a:ext cx="11306628" cy="6137275"/>
          </a:xfrm>
          <a:prstGeom prst="rect">
            <a:avLst/>
          </a:prstGeom>
        </p:spPr>
      </p:pic>
    </p:spTree>
    <p:extLst>
      <p:ext uri="{BB962C8B-B14F-4D97-AF65-F5344CB8AC3E}">
        <p14:creationId xmlns:p14="http://schemas.microsoft.com/office/powerpoint/2010/main" val="42508583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166484"/>
            <a:ext cx="10410371" cy="4525031"/>
          </a:xfrm>
          <a:prstGeom prst="rect">
            <a:avLst/>
          </a:prstGeom>
        </p:spPr>
      </p:pic>
    </p:spTree>
    <p:extLst>
      <p:ext uri="{BB962C8B-B14F-4D97-AF65-F5344CB8AC3E}">
        <p14:creationId xmlns:p14="http://schemas.microsoft.com/office/powerpoint/2010/main" val="12478290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3143" y="365125"/>
            <a:ext cx="11001827" cy="5435867"/>
          </a:xfrm>
          <a:prstGeom prst="rect">
            <a:avLst/>
          </a:prstGeom>
        </p:spPr>
      </p:pic>
    </p:spTree>
    <p:extLst>
      <p:ext uri="{BB962C8B-B14F-4D97-AF65-F5344CB8AC3E}">
        <p14:creationId xmlns:p14="http://schemas.microsoft.com/office/powerpoint/2010/main" val="2829747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endParaRPr lang="en-IN" altLang="en-US"/>
          </a:p>
        </p:txBody>
      </p:sp>
      <p:sp>
        <p:nvSpPr>
          <p:cNvPr id="10243" name="Content Placeholder 2"/>
          <p:cNvSpPr>
            <a:spLocks noGrp="1"/>
          </p:cNvSpPr>
          <p:nvPr>
            <p:ph sz="quarter" idx="1"/>
          </p:nvPr>
        </p:nvSpPr>
        <p:spPr/>
        <p:txBody>
          <a:bodyPr/>
          <a:lstStyle/>
          <a:p>
            <a:endParaRPr lang="en-IN" altLang="en-US"/>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0" y="365126"/>
            <a:ext cx="10661469" cy="5643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0557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566057"/>
            <a:ext cx="10758714" cy="5762172"/>
          </a:xfrm>
          <a:prstGeom prst="rect">
            <a:avLst/>
          </a:prstGeom>
        </p:spPr>
      </p:pic>
    </p:spTree>
    <p:extLst>
      <p:ext uri="{BB962C8B-B14F-4D97-AF65-F5344CB8AC3E}">
        <p14:creationId xmlns:p14="http://schemas.microsoft.com/office/powerpoint/2010/main" val="7586521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11201" y="537029"/>
            <a:ext cx="11030856" cy="5747657"/>
          </a:xfrm>
          <a:prstGeom prst="rect">
            <a:avLst/>
          </a:prstGeom>
        </p:spPr>
      </p:pic>
    </p:spTree>
    <p:extLst>
      <p:ext uri="{BB962C8B-B14F-4D97-AF65-F5344CB8AC3E}">
        <p14:creationId xmlns:p14="http://schemas.microsoft.com/office/powerpoint/2010/main" val="10147401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8629" y="580571"/>
            <a:ext cx="10363200" cy="5596392"/>
          </a:xfrm>
          <a:prstGeom prst="rect">
            <a:avLst/>
          </a:prstGeom>
        </p:spPr>
      </p:pic>
    </p:spTree>
    <p:extLst>
      <p:ext uri="{BB962C8B-B14F-4D97-AF65-F5344CB8AC3E}">
        <p14:creationId xmlns:p14="http://schemas.microsoft.com/office/powerpoint/2010/main" val="8254163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566058"/>
            <a:ext cx="10395857" cy="5230880"/>
          </a:xfrm>
          <a:prstGeom prst="rect">
            <a:avLst/>
          </a:prstGeom>
        </p:spPr>
      </p:pic>
    </p:spTree>
    <p:extLst>
      <p:ext uri="{BB962C8B-B14F-4D97-AF65-F5344CB8AC3E}">
        <p14:creationId xmlns:p14="http://schemas.microsoft.com/office/powerpoint/2010/main" val="5780791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22515" y="365125"/>
            <a:ext cx="11016342" cy="6079218"/>
          </a:xfrm>
          <a:prstGeom prst="rect">
            <a:avLst/>
          </a:prstGeom>
        </p:spPr>
      </p:pic>
    </p:spTree>
    <p:extLst>
      <p:ext uri="{BB962C8B-B14F-4D97-AF65-F5344CB8AC3E}">
        <p14:creationId xmlns:p14="http://schemas.microsoft.com/office/powerpoint/2010/main" val="14959199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25715" y="478971"/>
            <a:ext cx="11001828" cy="5979886"/>
          </a:xfrm>
          <a:prstGeom prst="rect">
            <a:avLst/>
          </a:prstGeom>
        </p:spPr>
      </p:pic>
    </p:spTree>
    <p:extLst>
      <p:ext uri="{BB962C8B-B14F-4D97-AF65-F5344CB8AC3E}">
        <p14:creationId xmlns:p14="http://schemas.microsoft.com/office/powerpoint/2010/main" val="25825419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9315" y="365124"/>
            <a:ext cx="11321142" cy="6238875"/>
          </a:xfrm>
          <a:prstGeom prst="rect">
            <a:avLst/>
          </a:prstGeom>
        </p:spPr>
      </p:pic>
    </p:spTree>
    <p:extLst>
      <p:ext uri="{BB962C8B-B14F-4D97-AF65-F5344CB8AC3E}">
        <p14:creationId xmlns:p14="http://schemas.microsoft.com/office/powerpoint/2010/main" val="18810158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11200" y="365125"/>
            <a:ext cx="10642600" cy="6021161"/>
          </a:xfrm>
          <a:prstGeom prst="rect">
            <a:avLst/>
          </a:prstGeom>
        </p:spPr>
      </p:pic>
    </p:spTree>
    <p:extLst>
      <p:ext uri="{BB962C8B-B14F-4D97-AF65-F5344CB8AC3E}">
        <p14:creationId xmlns:p14="http://schemas.microsoft.com/office/powerpoint/2010/main" val="1192927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537030"/>
            <a:ext cx="10744199" cy="5950856"/>
          </a:xfrm>
          <a:prstGeom prst="rect">
            <a:avLst/>
          </a:prstGeom>
        </p:spPr>
      </p:pic>
    </p:spTree>
    <p:extLst>
      <p:ext uri="{BB962C8B-B14F-4D97-AF65-F5344CB8AC3E}">
        <p14:creationId xmlns:p14="http://schemas.microsoft.com/office/powerpoint/2010/main" val="18503662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816771" cy="6296931"/>
          </a:xfrm>
          <a:prstGeom prst="rect">
            <a:avLst/>
          </a:prstGeom>
        </p:spPr>
      </p:pic>
    </p:spTree>
    <p:extLst>
      <p:ext uri="{BB962C8B-B14F-4D97-AF65-F5344CB8AC3E}">
        <p14:creationId xmlns:p14="http://schemas.microsoft.com/office/powerpoint/2010/main" val="1153247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0446"/>
            <a:ext cx="10515600" cy="5876517"/>
          </a:xfrm>
        </p:spPr>
        <p:txBody>
          <a:bodyPr/>
          <a:lstStyle/>
          <a:p>
            <a:pPr algn="just"/>
            <a:endParaRPr lang="en-US"/>
          </a:p>
          <a:p>
            <a:pPr algn="just"/>
            <a:endParaRPr lang="en-US"/>
          </a:p>
          <a:p>
            <a:pPr algn="just"/>
            <a:r>
              <a:rPr lang="en-US"/>
              <a:t>The more expensive models can measure signals at frequencies up to 500 MHz and even the cheapest models can measure signals at frequencies up to 20 </a:t>
            </a:r>
            <a:r>
              <a:rPr lang="en-US" err="1"/>
              <a:t>MHz.</a:t>
            </a:r>
            <a:r>
              <a:rPr lang="en-US"/>
              <a:t> </a:t>
            </a:r>
          </a:p>
          <a:p>
            <a:pPr algn="just"/>
            <a:r>
              <a:rPr lang="en-US"/>
              <a:t>One particularly strong merit of the oscilloscopes its high input impedance, typically 1 </a:t>
            </a:r>
            <a:r>
              <a:rPr lang="en-US" err="1"/>
              <a:t>Mohm</a:t>
            </a:r>
            <a:r>
              <a:rPr lang="en-US"/>
              <a:t>, which means that the instrument has a negligible loading effect in most measurement situations. </a:t>
            </a:r>
          </a:p>
          <a:p>
            <a:pPr algn="just"/>
            <a:r>
              <a:rPr lang="en-US"/>
              <a:t>As a test instrument, it is often required to measure voltages whose frequency and magnitude are totally unknown.</a:t>
            </a:r>
          </a:p>
        </p:txBody>
      </p:sp>
    </p:spTree>
    <p:extLst>
      <p:ext uri="{BB962C8B-B14F-4D97-AF65-F5344CB8AC3E}">
        <p14:creationId xmlns:p14="http://schemas.microsoft.com/office/powerpoint/2010/main" val="25782514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828800" y="274638"/>
            <a:ext cx="8382000" cy="792162"/>
          </a:xfrm>
        </p:spPr>
        <p:txBody>
          <a:bodyPr/>
          <a:lstStyle/>
          <a:p>
            <a:pPr eaLnBrk="1" hangingPunct="1"/>
            <a:r>
              <a:rPr lang="en-US" altLang="en-US"/>
              <a:t>Display waveform on the screen:</a:t>
            </a:r>
          </a:p>
        </p:txBody>
      </p:sp>
      <p:sp>
        <p:nvSpPr>
          <p:cNvPr id="33795" name="Content Placeholder 2"/>
          <p:cNvSpPr>
            <a:spLocks noGrp="1"/>
          </p:cNvSpPr>
          <p:nvPr>
            <p:ph sz="quarter" idx="1"/>
          </p:nvPr>
        </p:nvSpPr>
        <p:spPr>
          <a:xfrm>
            <a:off x="1828800" y="1143000"/>
            <a:ext cx="8382000" cy="1981200"/>
          </a:xfrm>
        </p:spPr>
        <p:txBody>
          <a:bodyPr/>
          <a:lstStyle/>
          <a:p>
            <a:pPr eaLnBrk="1" hangingPunct="1">
              <a:buFont typeface="Wingdings 2" panose="05020102010507070707" pitchFamily="18" charset="2"/>
              <a:buNone/>
            </a:pPr>
            <a:r>
              <a:rPr lang="en-US" altLang="en-US"/>
              <a:t>               </a:t>
            </a:r>
            <a:r>
              <a:rPr lang="en-US" altLang="en-US" sz="1600"/>
              <a:t>Figure 14-5(a) shows a sine wave applied to vertical deflecting plates and a repetitive ramp or saw-tooth applied to the horizontal plates. </a:t>
            </a:r>
          </a:p>
          <a:p>
            <a:pPr eaLnBrk="1" hangingPunct="1"/>
            <a:r>
              <a:rPr lang="en-US" altLang="en-US" sz="1600"/>
              <a:t>                        The ramp waveform at the horizontal plates causes the electron beam to be deflected horizontally across the screen.</a:t>
            </a:r>
          </a:p>
          <a:p>
            <a:pPr eaLnBrk="1" hangingPunct="1"/>
            <a:r>
              <a:rPr lang="en-US" altLang="en-US" sz="1600"/>
              <a:t>                        If the waveforms are perfectly synchronized then the exact sine wave applied to the vertical display appears on the CRO display screen.</a:t>
            </a: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048000"/>
            <a:ext cx="6858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1295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905000" y="274638"/>
            <a:ext cx="8305800" cy="715962"/>
          </a:xfrm>
        </p:spPr>
        <p:txBody>
          <a:bodyPr/>
          <a:lstStyle/>
          <a:p>
            <a:pPr eaLnBrk="1" hangingPunct="1"/>
            <a:r>
              <a:rPr lang="en-US" altLang="en-US"/>
              <a:t>Triangular waveform:</a:t>
            </a:r>
          </a:p>
        </p:txBody>
      </p:sp>
      <p:sp>
        <p:nvSpPr>
          <p:cNvPr id="34819" name="Content Placeholder 2"/>
          <p:cNvSpPr>
            <a:spLocks noGrp="1"/>
          </p:cNvSpPr>
          <p:nvPr>
            <p:ph sz="quarter" idx="1"/>
          </p:nvPr>
        </p:nvSpPr>
        <p:spPr>
          <a:xfrm>
            <a:off x="1828800" y="1143000"/>
            <a:ext cx="8382000" cy="381000"/>
          </a:xfrm>
        </p:spPr>
        <p:txBody>
          <a:bodyPr/>
          <a:lstStyle/>
          <a:p>
            <a:pPr eaLnBrk="1" hangingPunct="1"/>
            <a:r>
              <a:rPr lang="en-US" altLang="en-US" sz="1600"/>
              <a:t>Similarly the display of the triangular waveform is as shown in Fig. 14-5(b).</a:t>
            </a:r>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76400"/>
            <a:ext cx="754380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75181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828800" y="274638"/>
            <a:ext cx="8382000" cy="639762"/>
          </a:xfrm>
        </p:spPr>
        <p:txBody>
          <a:bodyPr>
            <a:normAutofit fontScale="90000"/>
          </a:bodyPr>
          <a:lstStyle/>
          <a:p>
            <a:pPr eaLnBrk="1" hangingPunct="1"/>
            <a:r>
              <a:rPr lang="en-US" altLang="en-US"/>
              <a:t>Time-base generator using UJT:</a:t>
            </a:r>
          </a:p>
        </p:txBody>
      </p:sp>
      <p:sp>
        <p:nvSpPr>
          <p:cNvPr id="40963" name="Content Placeholder 2"/>
          <p:cNvSpPr>
            <a:spLocks noGrp="1"/>
          </p:cNvSpPr>
          <p:nvPr>
            <p:ph sz="quarter" idx="1"/>
          </p:nvPr>
        </p:nvSpPr>
        <p:spPr>
          <a:xfrm>
            <a:off x="1828800" y="990600"/>
            <a:ext cx="8458200" cy="2286000"/>
          </a:xfrm>
        </p:spPr>
        <p:txBody>
          <a:bodyPr>
            <a:normAutofit fontScale="92500"/>
          </a:bodyPr>
          <a:lstStyle/>
          <a:p>
            <a:pPr eaLnBrk="1" hangingPunct="1"/>
            <a:r>
              <a:rPr lang="en-US" altLang="en-US" sz="1800"/>
              <a:t>          The continuous sweep CRO uses the UJT as a time-base generator. When power is first applied to the UJT, it is in the OFF state and </a:t>
            </a:r>
            <a:r>
              <a:rPr lang="en-US" altLang="en-US" sz="1800" i="1"/>
              <a:t>CT changes exponentially through RT . </a:t>
            </a:r>
          </a:p>
          <a:p>
            <a:pPr eaLnBrk="1" hangingPunct="1"/>
            <a:r>
              <a:rPr lang="en-US" altLang="en-US" sz="1800" i="1"/>
              <a:t>                The UJT emitter </a:t>
            </a:r>
            <a:r>
              <a:rPr lang="en-US" altLang="en-US" sz="1800"/>
              <a:t>voltage </a:t>
            </a:r>
            <a:r>
              <a:rPr lang="en-US" altLang="en-US" sz="1800" i="1"/>
              <a:t>VE rises towards VBB and VE reaches the plate voltage VP.</a:t>
            </a:r>
          </a:p>
          <a:p>
            <a:pPr eaLnBrk="1" hangingPunct="1"/>
            <a:r>
              <a:rPr lang="en-US" altLang="en-US" sz="1800"/>
              <a:t>                The emitter-to-base diode becomes forward biased and the UJT triggers ON. This provides a low resistance discharge path and the capacitor discharges rapidly. </a:t>
            </a:r>
          </a:p>
          <a:p>
            <a:pPr eaLnBrk="1" hangingPunct="1"/>
            <a:r>
              <a:rPr lang="en-US" altLang="en-US" sz="1800"/>
              <a:t>              When the emitter voltage </a:t>
            </a:r>
            <a:r>
              <a:rPr lang="en-US" altLang="en-US" sz="1800" i="1"/>
              <a:t>VE reaches </a:t>
            </a:r>
            <a:r>
              <a:rPr lang="en-US" altLang="en-US" sz="1800"/>
              <a:t>the minimum value rapidly, the UJT goes OFF. The capacitor recharges and the cycles repeat.</a:t>
            </a:r>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352801"/>
            <a:ext cx="28194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4"/>
          <p:cNvSpPr>
            <a:spLocks noChangeArrowheads="1"/>
          </p:cNvSpPr>
          <p:nvPr/>
        </p:nvSpPr>
        <p:spPr bwMode="auto">
          <a:xfrm>
            <a:off x="1981200" y="3733801"/>
            <a:ext cx="4953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ADCEDC"/>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EB641B"/>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EB641B"/>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en-US" sz="1600">
                <a:latin typeface="Arial" panose="020B0604020202020204" pitchFamily="34" charset="0"/>
              </a:rPr>
              <a:t>                       To improve the sweep linearity, two separate voltage supplies are used; a low voltage supply for the UJT and a high voltage supply for the </a:t>
            </a:r>
            <a:r>
              <a:rPr lang="en-US" altLang="en-US" sz="1600" i="1">
                <a:latin typeface="Arial" panose="020B0604020202020204" pitchFamily="34" charset="0"/>
              </a:rPr>
              <a:t>RTCT circuit. This circuit is as shown in Fig. 14-7(c).</a:t>
            </a:r>
            <a:endParaRPr lang="en-US" altLang="en-US" sz="1600">
              <a:latin typeface="Arial" panose="020B0604020202020204" pitchFamily="34" charset="0"/>
            </a:endParaRPr>
          </a:p>
        </p:txBody>
      </p:sp>
      <p:sp>
        <p:nvSpPr>
          <p:cNvPr id="40966" name="Rectangle 5"/>
          <p:cNvSpPr>
            <a:spLocks noChangeArrowheads="1"/>
          </p:cNvSpPr>
          <p:nvPr/>
        </p:nvSpPr>
        <p:spPr bwMode="auto">
          <a:xfrm>
            <a:off x="2057400" y="4953001"/>
            <a:ext cx="4724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ADCEDC"/>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EB641B"/>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EB641B"/>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en-US" sz="1600" i="1">
                <a:latin typeface="Arial" panose="020B0604020202020204" pitchFamily="34" charset="0"/>
              </a:rPr>
              <a:t>                    RT is used for continuous control of frequency within a range and CT is varied or changed in steps. They are sometimes known as</a:t>
            </a:r>
          </a:p>
          <a:p>
            <a:pPr eaLnBrk="1" hangingPunct="1">
              <a:spcBef>
                <a:spcPct val="0"/>
              </a:spcBef>
              <a:buClrTx/>
              <a:buSzTx/>
              <a:buFontTx/>
              <a:buNone/>
            </a:pPr>
            <a:r>
              <a:rPr lang="en-US" altLang="en-US" sz="1600">
                <a:latin typeface="Arial" panose="020B0604020202020204" pitchFamily="34" charset="0"/>
              </a:rPr>
              <a:t>timing resistor and timing capacitor.</a:t>
            </a:r>
          </a:p>
        </p:txBody>
      </p:sp>
    </p:spTree>
    <p:extLst>
      <p:ext uri="{BB962C8B-B14F-4D97-AF65-F5344CB8AC3E}">
        <p14:creationId xmlns:p14="http://schemas.microsoft.com/office/powerpoint/2010/main" val="2162779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3"/>
          <p:cNvSpPr>
            <a:spLocks noChangeArrowheads="1"/>
          </p:cNvSpPr>
          <p:nvPr/>
        </p:nvSpPr>
        <p:spPr bwMode="auto">
          <a:xfrm>
            <a:off x="770709" y="890588"/>
            <a:ext cx="951629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ADCEDC"/>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EB641B"/>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EB641B"/>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9pPr>
          </a:lstStyle>
          <a:p>
            <a:pPr algn="just" eaLnBrk="1" hangingPunct="1">
              <a:spcBef>
                <a:spcPct val="0"/>
              </a:spcBef>
              <a:buClrTx/>
              <a:buSzTx/>
              <a:buFontTx/>
              <a:buNone/>
            </a:pPr>
            <a:r>
              <a:rPr lang="en-IN" altLang="en-US" sz="2400" b="1">
                <a:latin typeface="Arial" panose="020B0604020202020204" pitchFamily="34" charset="0"/>
              </a:rPr>
              <a:t>Trigger (Sync.) Circuit:</a:t>
            </a:r>
          </a:p>
          <a:p>
            <a:pPr algn="just" eaLnBrk="1" hangingPunct="1">
              <a:spcBef>
                <a:spcPct val="0"/>
              </a:spcBef>
              <a:buClrTx/>
              <a:buSzTx/>
              <a:buFontTx/>
              <a:buNone/>
            </a:pPr>
            <a:r>
              <a:rPr lang="en-IN" altLang="en-US" sz="2400">
                <a:latin typeface="Arial" panose="020B0604020202020204" pitchFamily="34" charset="0"/>
              </a:rPr>
              <a:t>A sample of the input waveform is fed to a trigger circuit which produces a trigger pulse at some selected point on the input waveform. This trigger pulse is used to start the time base generator which then starts the horizontal sweep of CRT spot from left hand side of the screen.</a:t>
            </a:r>
          </a:p>
          <a:p>
            <a:pPr algn="just" eaLnBrk="1" hangingPunct="1">
              <a:spcBef>
                <a:spcPct val="0"/>
              </a:spcBef>
              <a:buClrTx/>
              <a:buSzTx/>
              <a:buFontTx/>
              <a:buNone/>
            </a:pPr>
            <a:r>
              <a:rPr lang="en-IN" altLang="en-US" sz="2400" b="1">
                <a:latin typeface="Arial" panose="020B0604020202020204" pitchFamily="34" charset="0"/>
              </a:rPr>
              <a:t>Time base (Sweep) Generator:</a:t>
            </a:r>
          </a:p>
          <a:p>
            <a:pPr algn="just" eaLnBrk="1" hangingPunct="1">
              <a:spcBef>
                <a:spcPct val="0"/>
              </a:spcBef>
              <a:buClrTx/>
              <a:buSzTx/>
              <a:buFontTx/>
              <a:buNone/>
            </a:pPr>
            <a:r>
              <a:rPr lang="en-IN" altLang="en-US" sz="2400">
                <a:latin typeface="Arial" panose="020B0604020202020204" pitchFamily="34" charset="0"/>
              </a:rPr>
              <a:t>This produces a saw – tooth waveform that is used as horizontal deflection voltage of CRT. The rate of rise of positive going part of </a:t>
            </a:r>
            <a:r>
              <a:rPr lang="en-IN" altLang="en-US" sz="2400" err="1">
                <a:latin typeface="Arial" panose="020B0604020202020204" pitchFamily="34" charset="0"/>
              </a:rPr>
              <a:t>sawtooth</a:t>
            </a:r>
            <a:r>
              <a:rPr lang="en-IN" altLang="en-US" sz="2400">
                <a:latin typeface="Arial" panose="020B0604020202020204" pitchFamily="34" charset="0"/>
              </a:rPr>
              <a:t> waveform is controlled by TIME/DIV knob. The </a:t>
            </a:r>
            <a:r>
              <a:rPr lang="en-IN" altLang="en-US" sz="2400" err="1">
                <a:latin typeface="Arial" panose="020B0604020202020204" pitchFamily="34" charset="0"/>
              </a:rPr>
              <a:t>sawtooth</a:t>
            </a:r>
            <a:r>
              <a:rPr lang="en-IN" altLang="en-US" sz="2400">
                <a:latin typeface="Arial" panose="020B0604020202020204" pitchFamily="34" charset="0"/>
              </a:rPr>
              <a:t> voltage is fed to the horizontal amplifier if the switch is in INTERNAL position. If the switch is in EXT. position, an external horizontal input can be applied to the horizontal amplifier</a:t>
            </a:r>
            <a:r>
              <a:rPr lang="en-IN" altLang="en-US" sz="1800">
                <a:latin typeface="Arial" panose="020B0604020202020204" pitchFamily="34" charset="0"/>
              </a:rPr>
              <a:t>.</a:t>
            </a:r>
          </a:p>
        </p:txBody>
      </p:sp>
    </p:spTree>
    <p:extLst>
      <p:ext uri="{BB962C8B-B14F-4D97-AF65-F5344CB8AC3E}">
        <p14:creationId xmlns:p14="http://schemas.microsoft.com/office/powerpoint/2010/main" val="2512210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1456509" y="504100"/>
            <a:ext cx="853440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ADCEDC"/>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EB641B"/>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EB641B"/>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9pPr>
          </a:lstStyle>
          <a:p>
            <a:pPr algn="just" eaLnBrk="1" hangingPunct="1">
              <a:spcBef>
                <a:spcPct val="0"/>
              </a:spcBef>
              <a:buClrTx/>
              <a:buSzTx/>
              <a:buFontTx/>
              <a:buNone/>
            </a:pPr>
            <a:r>
              <a:rPr lang="en-IN" altLang="en-US" sz="2800" b="1">
                <a:latin typeface="Arial" panose="020B0604020202020204" pitchFamily="34" charset="0"/>
              </a:rPr>
              <a:t>Vertical Amplifier:</a:t>
            </a:r>
          </a:p>
          <a:p>
            <a:pPr algn="just" eaLnBrk="1" hangingPunct="1">
              <a:spcBef>
                <a:spcPct val="0"/>
              </a:spcBef>
              <a:buClrTx/>
              <a:buSzTx/>
              <a:buFontTx/>
              <a:buNone/>
            </a:pPr>
            <a:r>
              <a:rPr lang="en-IN" altLang="en-US" sz="2800">
                <a:latin typeface="Arial" panose="020B0604020202020204" pitchFamily="34" charset="0"/>
              </a:rPr>
              <a:t>The input signal is applied to vertical amplifier. The gain of this amplifier can be controlled by VOLT/DIV knob. Output of this amplifier is applied to the delay line.</a:t>
            </a:r>
          </a:p>
          <a:p>
            <a:pPr algn="just" eaLnBrk="1" hangingPunct="1">
              <a:spcBef>
                <a:spcPct val="0"/>
              </a:spcBef>
              <a:buClrTx/>
              <a:buSzTx/>
              <a:buFontTx/>
              <a:buNone/>
            </a:pPr>
            <a:r>
              <a:rPr lang="en-IN" altLang="en-US" sz="2800" b="1">
                <a:latin typeface="Arial" panose="020B0604020202020204" pitchFamily="34" charset="0"/>
              </a:rPr>
              <a:t>Delay Line:</a:t>
            </a:r>
          </a:p>
          <a:p>
            <a:pPr algn="just" eaLnBrk="1" hangingPunct="1">
              <a:spcBef>
                <a:spcPct val="0"/>
              </a:spcBef>
              <a:buClrTx/>
              <a:buSzTx/>
              <a:buFontTx/>
              <a:buNone/>
            </a:pPr>
            <a:r>
              <a:rPr lang="en-IN" altLang="en-US" sz="2800">
                <a:latin typeface="Arial" panose="020B0604020202020204" pitchFamily="34" charset="0"/>
              </a:rPr>
              <a:t>The delay Line retards the arrival of the input waveform at the vertical deflection plates until the trigger and time base circuits start the sweep of the beam. The delay line produces a delay of 0.25 microsecond so that the leading edge of the input waveform can be viewed even though it was used to trigger the sweep.</a:t>
            </a:r>
          </a:p>
        </p:txBody>
      </p:sp>
    </p:spTree>
    <p:extLst>
      <p:ext uri="{BB962C8B-B14F-4D97-AF65-F5344CB8AC3E}">
        <p14:creationId xmlns:p14="http://schemas.microsoft.com/office/powerpoint/2010/main" val="12833526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378823" y="890588"/>
            <a:ext cx="1137774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ADCEDC"/>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EB641B"/>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EB641B"/>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IN" altLang="en-US" sz="2400" b="1">
                <a:latin typeface="Arial" panose="020B0604020202020204" pitchFamily="34" charset="0"/>
              </a:rPr>
              <a:t>Horizontal Amplifier:</a:t>
            </a:r>
          </a:p>
          <a:p>
            <a:pPr algn="just" eaLnBrk="1" hangingPunct="1">
              <a:spcBef>
                <a:spcPct val="0"/>
              </a:spcBef>
              <a:buClrTx/>
              <a:buSzTx/>
              <a:buFontTx/>
              <a:buNone/>
            </a:pPr>
            <a:r>
              <a:rPr lang="en-IN" altLang="en-US" sz="2400">
                <a:latin typeface="Arial" panose="020B0604020202020204" pitchFamily="34" charset="0"/>
              </a:rPr>
              <a:t>This amplifies the saw – tooth voltage. As it includes a phase inverter two outputs are produced. Positive going </a:t>
            </a:r>
            <a:r>
              <a:rPr lang="en-IN" altLang="en-US" sz="2400" err="1">
                <a:latin typeface="Arial" panose="020B0604020202020204" pitchFamily="34" charset="0"/>
              </a:rPr>
              <a:t>sawtooth</a:t>
            </a:r>
            <a:r>
              <a:rPr lang="en-IN" altLang="en-US" sz="2400">
                <a:latin typeface="Arial" panose="020B0604020202020204" pitchFamily="34" charset="0"/>
              </a:rPr>
              <a:t> and negative going </a:t>
            </a:r>
            <a:r>
              <a:rPr lang="en-IN" altLang="en-US" sz="2400" err="1">
                <a:latin typeface="Arial" panose="020B0604020202020204" pitchFamily="34" charset="0"/>
              </a:rPr>
              <a:t>sawtooth</a:t>
            </a:r>
            <a:r>
              <a:rPr lang="en-IN" altLang="en-US" sz="2400">
                <a:latin typeface="Arial" panose="020B0604020202020204" pitchFamily="34" charset="0"/>
              </a:rPr>
              <a:t> are applied to right – hand and left – hand horizontal deflection plates of CRT.</a:t>
            </a:r>
          </a:p>
          <a:p>
            <a:pPr algn="just" eaLnBrk="1" hangingPunct="1">
              <a:spcBef>
                <a:spcPct val="0"/>
              </a:spcBef>
              <a:buClrTx/>
              <a:buSzTx/>
              <a:buFontTx/>
              <a:buNone/>
            </a:pPr>
            <a:r>
              <a:rPr lang="en-IN" altLang="en-US" sz="2400" b="1">
                <a:latin typeface="Arial" panose="020B0604020202020204" pitchFamily="34" charset="0"/>
              </a:rPr>
              <a:t>Blanking Circuit:</a:t>
            </a:r>
          </a:p>
          <a:p>
            <a:pPr algn="just" eaLnBrk="1" hangingPunct="1">
              <a:spcBef>
                <a:spcPct val="0"/>
              </a:spcBef>
              <a:buClrTx/>
              <a:buSzTx/>
              <a:buFontTx/>
              <a:buNone/>
            </a:pPr>
            <a:r>
              <a:rPr lang="en-IN" altLang="en-US" sz="2400">
                <a:latin typeface="Arial" panose="020B0604020202020204" pitchFamily="34" charset="0"/>
              </a:rPr>
              <a:t>The blanking circuit is necessary to eliminate the retrace that would occur when the spot on CRT screen moves from right side to left side” This retrace can cause confusion if it is not eliminate. The blanking voltage is produced by sweep generator. Hence a high negative voltage is applied to the control grid during retrace period or a high positive voltage is applied to cathode in CRT.</a:t>
            </a:r>
          </a:p>
        </p:txBody>
      </p:sp>
    </p:spTree>
    <p:extLst>
      <p:ext uri="{BB962C8B-B14F-4D97-AF65-F5344CB8AC3E}">
        <p14:creationId xmlns:p14="http://schemas.microsoft.com/office/powerpoint/2010/main" val="4180825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905000" y="274638"/>
            <a:ext cx="8305800" cy="715962"/>
          </a:xfrm>
        </p:spPr>
        <p:txBody>
          <a:bodyPr/>
          <a:lstStyle/>
          <a:p>
            <a:pPr eaLnBrk="1" hangingPunct="1"/>
            <a:r>
              <a:rPr lang="en-US" altLang="en-US" b="1"/>
              <a:t>Oscilloscope Amplifiers:</a:t>
            </a:r>
            <a:endParaRPr lang="en-US" altLang="en-US"/>
          </a:p>
        </p:txBody>
      </p:sp>
      <p:sp>
        <p:nvSpPr>
          <p:cNvPr id="41987" name="Content Placeholder 2"/>
          <p:cNvSpPr>
            <a:spLocks noGrp="1"/>
          </p:cNvSpPr>
          <p:nvPr>
            <p:ph sz="quarter" idx="1"/>
          </p:nvPr>
        </p:nvSpPr>
        <p:spPr>
          <a:xfrm>
            <a:off x="1828800" y="1143000"/>
            <a:ext cx="8382000" cy="4876800"/>
          </a:xfrm>
        </p:spPr>
        <p:txBody>
          <a:bodyPr>
            <a:normAutofit/>
          </a:bodyPr>
          <a:lstStyle/>
          <a:p>
            <a:pPr eaLnBrk="1" hangingPunct="1"/>
            <a:r>
              <a:rPr lang="en-US" altLang="en-US"/>
              <a:t>           </a:t>
            </a:r>
            <a:r>
              <a:rPr lang="en-US" altLang="en-US" sz="1600"/>
              <a:t>The purpose of an oscilloscope is to produce a faithful representation of the signals applied to its input terminals.</a:t>
            </a:r>
          </a:p>
          <a:p>
            <a:pPr eaLnBrk="1" hangingPunct="1"/>
            <a:r>
              <a:rPr lang="en-US" altLang="en-US" sz="1600"/>
              <a:t>                 Considerable attention has to be paid to the design of these amplifiers for this purpose. The </a:t>
            </a:r>
            <a:r>
              <a:rPr lang="en-US" altLang="en-US" sz="1600" err="1"/>
              <a:t>oscillographic</a:t>
            </a:r>
            <a:r>
              <a:rPr lang="en-US" altLang="en-US" sz="1600"/>
              <a:t> amplifiers can be classified into two major categories.</a:t>
            </a:r>
          </a:p>
          <a:p>
            <a:pPr eaLnBrk="1" hangingPunct="1">
              <a:buFont typeface="Wingdings 2" panose="05020102010507070707" pitchFamily="18" charset="2"/>
              <a:buNone/>
            </a:pPr>
            <a:r>
              <a:rPr lang="en-US" altLang="en-US" sz="1600"/>
              <a:t>                    (</a:t>
            </a:r>
            <a:r>
              <a:rPr lang="en-US" altLang="en-US" sz="1600" err="1"/>
              <a:t>i</a:t>
            </a:r>
            <a:r>
              <a:rPr lang="en-US" altLang="en-US" sz="1600"/>
              <a:t>) AC-coupled amplifiers</a:t>
            </a:r>
          </a:p>
          <a:p>
            <a:pPr eaLnBrk="1" hangingPunct="1">
              <a:buFont typeface="Wingdings 2" panose="05020102010507070707" pitchFamily="18" charset="2"/>
              <a:buNone/>
            </a:pPr>
            <a:r>
              <a:rPr lang="en-US" altLang="en-US" sz="1600"/>
              <a:t>                   (ii) DC-coupled amplifiers</a:t>
            </a:r>
          </a:p>
          <a:p>
            <a:pPr eaLnBrk="1" hangingPunct="1"/>
            <a:r>
              <a:rPr lang="en-US" altLang="en-US" sz="1600"/>
              <a:t>               The low-cost oscilloscopes generally use ac-coupled amplifiers. The ac amplifiers, used in oscilloscopes, are required for laboratory purposes. The dc-coupled amplifiers are quite expensive. They offer the advantage of responding to dc voltages, so it is possible to measure dc voltages as pure signals and ac signals superimposed upon the dc signals. </a:t>
            </a:r>
          </a:p>
          <a:p>
            <a:pPr eaLnBrk="1" hangingPunct="1"/>
            <a:r>
              <a:rPr lang="en-US" altLang="en-US" sz="1600"/>
              <a:t>                DC-coupled amplifiers have another advantage. They eliminate the problems of low-frequency phase shift and waveform distortion while observing low-frequency pulse train.</a:t>
            </a:r>
          </a:p>
          <a:p>
            <a:pPr eaLnBrk="1" hangingPunct="1"/>
            <a:r>
              <a:rPr lang="en-US" altLang="en-US" sz="1600"/>
              <a:t>The amplifiers can be classified according to bandwidth use also:</a:t>
            </a:r>
          </a:p>
          <a:p>
            <a:pPr eaLnBrk="1" hangingPunct="1">
              <a:buFont typeface="Wingdings 2" panose="05020102010507070707" pitchFamily="18" charset="2"/>
              <a:buNone/>
            </a:pPr>
            <a:r>
              <a:rPr lang="en-US" altLang="en-US" sz="1600"/>
              <a:t>                    (</a:t>
            </a:r>
            <a:r>
              <a:rPr lang="en-US" altLang="en-US" sz="1600" err="1"/>
              <a:t>i</a:t>
            </a:r>
            <a:r>
              <a:rPr lang="en-US" altLang="en-US" sz="1600"/>
              <a:t>) Narrow-bandwidth amplifiers</a:t>
            </a:r>
          </a:p>
          <a:p>
            <a:pPr eaLnBrk="1" hangingPunct="1">
              <a:buFont typeface="Wingdings 2" panose="05020102010507070707" pitchFamily="18" charset="2"/>
              <a:buNone/>
            </a:pPr>
            <a:r>
              <a:rPr lang="en-US" altLang="en-US" sz="1600"/>
              <a:t>                   (ii) Broad-bandwidth amplifiers</a:t>
            </a:r>
          </a:p>
        </p:txBody>
      </p:sp>
    </p:spTree>
    <p:extLst>
      <p:ext uri="{BB962C8B-B14F-4D97-AF65-F5344CB8AC3E}">
        <p14:creationId xmlns:p14="http://schemas.microsoft.com/office/powerpoint/2010/main" val="4882143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905000" y="274638"/>
            <a:ext cx="8305800" cy="639762"/>
          </a:xfrm>
        </p:spPr>
        <p:txBody>
          <a:bodyPr>
            <a:normAutofit fontScale="90000"/>
          </a:bodyPr>
          <a:lstStyle/>
          <a:p>
            <a:pPr eaLnBrk="1" hangingPunct="1"/>
            <a:r>
              <a:rPr lang="en-US" altLang="en-US" b="1"/>
              <a:t>Vertical Amplifiers:</a:t>
            </a:r>
            <a:endParaRPr lang="en-US" altLang="en-US"/>
          </a:p>
        </p:txBody>
      </p:sp>
      <p:sp>
        <p:nvSpPr>
          <p:cNvPr id="43011" name="Content Placeholder 2"/>
          <p:cNvSpPr>
            <a:spLocks noGrp="1"/>
          </p:cNvSpPr>
          <p:nvPr>
            <p:ph sz="quarter" idx="1"/>
          </p:nvPr>
        </p:nvSpPr>
        <p:spPr>
          <a:xfrm>
            <a:off x="1905000" y="1143000"/>
            <a:ext cx="8305800" cy="4876800"/>
          </a:xfrm>
        </p:spPr>
        <p:txBody>
          <a:bodyPr/>
          <a:lstStyle/>
          <a:p>
            <a:pPr eaLnBrk="1" hangingPunct="1"/>
            <a:r>
              <a:rPr lang="en-US" altLang="en-US" sz="1800"/>
              <a:t>                     Vertical amplifiers determines the sensitivity and bandwidth of an oscilloscope. Sensitivity, which is expressed in terms of V/cm of vertical deflection at the mid-band frequency.</a:t>
            </a:r>
          </a:p>
          <a:p>
            <a:pPr eaLnBrk="1" hangingPunct="1"/>
            <a:r>
              <a:rPr lang="en-US" altLang="en-US" sz="1800"/>
              <a:t>                    The gain of the vertical amplifier determines the smallest signal that the oscilloscope can satisfactorily measure by reproducing it on the CRT screen. </a:t>
            </a:r>
          </a:p>
          <a:p>
            <a:pPr eaLnBrk="1" hangingPunct="1"/>
            <a:r>
              <a:rPr lang="en-US" altLang="en-US" sz="1800"/>
              <a:t>                     The sensitivity of an oscilloscope is directly proportional to the gain of the vertical amplifier. So, as the gain increases the sensitivity also increases.</a:t>
            </a:r>
          </a:p>
          <a:p>
            <a:pPr eaLnBrk="1" hangingPunct="1"/>
            <a:r>
              <a:rPr lang="en-US" altLang="en-US" sz="1800"/>
              <a:t>                       The vertical sensitivity measures how much the electron beam will be deflected for a specified input signal. The CRT screen is covered with a plastic grid pattern called a graticule. </a:t>
            </a:r>
          </a:p>
          <a:p>
            <a:pPr eaLnBrk="1" hangingPunct="1"/>
            <a:r>
              <a:rPr lang="en-US" altLang="en-US" sz="1800"/>
              <a:t>                      The spacing between the grids lines is typically 10 mm. Vertical sensitivity is generally expressed in volts per division.</a:t>
            </a:r>
          </a:p>
          <a:p>
            <a:pPr eaLnBrk="1" hangingPunct="1"/>
            <a:r>
              <a:rPr lang="en-US" altLang="en-US" sz="1800"/>
              <a:t>                      The vertical sensitivity of an oscilloscope measures the smallest deflection factor that can be  selected with the rotary switch.</a:t>
            </a:r>
          </a:p>
        </p:txBody>
      </p:sp>
    </p:spTree>
    <p:extLst>
      <p:ext uri="{BB962C8B-B14F-4D97-AF65-F5344CB8AC3E}">
        <p14:creationId xmlns:p14="http://schemas.microsoft.com/office/powerpoint/2010/main" val="2561293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905000" y="274638"/>
            <a:ext cx="8305800" cy="563562"/>
          </a:xfrm>
        </p:spPr>
        <p:txBody>
          <a:bodyPr>
            <a:normAutofit fontScale="90000"/>
          </a:bodyPr>
          <a:lstStyle/>
          <a:p>
            <a:pPr eaLnBrk="1" hangingPunct="1"/>
            <a:r>
              <a:rPr lang="en-US" altLang="en-US"/>
              <a:t>Frequency response:</a:t>
            </a:r>
          </a:p>
        </p:txBody>
      </p:sp>
      <p:sp>
        <p:nvSpPr>
          <p:cNvPr id="44035" name="Content Placeholder 2"/>
          <p:cNvSpPr>
            <a:spLocks noGrp="1"/>
          </p:cNvSpPr>
          <p:nvPr>
            <p:ph sz="quarter" idx="1"/>
          </p:nvPr>
        </p:nvSpPr>
        <p:spPr>
          <a:xfrm>
            <a:off x="1828800" y="838200"/>
            <a:ext cx="8534400" cy="2209800"/>
          </a:xfrm>
        </p:spPr>
        <p:txBody>
          <a:bodyPr>
            <a:normAutofit lnSpcReduction="10000"/>
          </a:bodyPr>
          <a:lstStyle/>
          <a:p>
            <a:pPr eaLnBrk="1" hangingPunct="1"/>
            <a:r>
              <a:rPr lang="en-US" altLang="en-US" sz="1800"/>
              <a:t>                           The bandwidth of an oscilloscope detects the range of frequencies that can be accurately reproduced on the CRT screen. The greater the bandwidth, the wider is the range of observed frequencies.</a:t>
            </a:r>
          </a:p>
          <a:p>
            <a:r>
              <a:rPr lang="en-US" altLang="en-US" sz="1800"/>
              <a:t>                           The bandwidth of an oscilloscope is the range of frequencies over which the gain of the vertical amplifier stays within 3 db of the mid-band frequency gain, as shown in Fig. 14-8.</a:t>
            </a:r>
          </a:p>
          <a:p>
            <a:r>
              <a:rPr lang="en-US" altLang="en-US" sz="1800"/>
              <a:t>                            Rise time is defined as the time required for the edge to rise from 10–90% of its maximum amplitude. An approximate relation is given as follows:</a:t>
            </a:r>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810001"/>
            <a:ext cx="53340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048000"/>
            <a:ext cx="495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294920" y="1285920"/>
              <a:ext cx="6572520" cy="3974040"/>
            </p14:xfrm>
          </p:contentPart>
        </mc:Choice>
        <mc:Fallback xmlns="">
          <p:pic>
            <p:nvPicPr>
              <p:cNvPr id="2" name="Ink 1"/>
              <p:cNvPicPr/>
              <p:nvPr/>
            </p:nvPicPr>
            <p:blipFill>
              <a:blip r:embed="rId5"/>
              <a:stretch>
                <a:fillRect/>
              </a:stretch>
            </p:blipFill>
            <p:spPr>
              <a:xfrm>
                <a:off x="1285560" y="1276560"/>
                <a:ext cx="6591240" cy="3992760"/>
              </a:xfrm>
              <a:prstGeom prst="rect">
                <a:avLst/>
              </a:prstGeom>
            </p:spPr>
          </p:pic>
        </mc:Fallback>
      </mc:AlternateContent>
    </p:spTree>
    <p:extLst>
      <p:ext uri="{BB962C8B-B14F-4D97-AF65-F5344CB8AC3E}">
        <p14:creationId xmlns:p14="http://schemas.microsoft.com/office/powerpoint/2010/main" val="13013856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905000" y="274638"/>
            <a:ext cx="8305800" cy="563562"/>
          </a:xfrm>
        </p:spPr>
        <p:txBody>
          <a:bodyPr>
            <a:normAutofit fontScale="90000"/>
          </a:bodyPr>
          <a:lstStyle/>
          <a:p>
            <a:pPr eaLnBrk="1" hangingPunct="1"/>
            <a:r>
              <a:rPr lang="en-US" altLang="en-US"/>
              <a:t>Frequency response:</a:t>
            </a:r>
          </a:p>
        </p:txBody>
      </p:sp>
      <p:sp>
        <p:nvSpPr>
          <p:cNvPr id="44035" name="Content Placeholder 2"/>
          <p:cNvSpPr>
            <a:spLocks noGrp="1"/>
          </p:cNvSpPr>
          <p:nvPr>
            <p:ph sz="quarter" idx="1"/>
          </p:nvPr>
        </p:nvSpPr>
        <p:spPr>
          <a:xfrm>
            <a:off x="1828800" y="838200"/>
            <a:ext cx="8534400" cy="2209800"/>
          </a:xfrm>
        </p:spPr>
        <p:txBody>
          <a:bodyPr>
            <a:normAutofit lnSpcReduction="10000"/>
          </a:bodyPr>
          <a:lstStyle/>
          <a:p>
            <a:pPr eaLnBrk="1" hangingPunct="1"/>
            <a:r>
              <a:rPr lang="en-US" altLang="en-US" sz="1800"/>
              <a:t>                           The bandwidth of an oscilloscope detects the range of frequencies that can be accurately reproduced on the CRT screen. The greater the bandwidth, the wider is the range of observed frequencies.</a:t>
            </a:r>
          </a:p>
          <a:p>
            <a:r>
              <a:rPr lang="en-US" altLang="en-US" sz="1800"/>
              <a:t>                           The bandwidth of an oscilloscope is the range of frequencies over which the gain of the vertical amplifier stays within 3 db of the mid-band frequency gain, as shown in Fig. 14-8.</a:t>
            </a:r>
          </a:p>
          <a:p>
            <a:r>
              <a:rPr lang="en-US" altLang="en-US" sz="1800"/>
              <a:t>                            Rise time is defined as the time required for the edge to rise from 10–90% of its maximum amplitude. An approximate relation is given as follows:</a:t>
            </a:r>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810001"/>
            <a:ext cx="53340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048000"/>
            <a:ext cx="495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767960" y="4491720"/>
              <a:ext cx="27360" cy="473400"/>
            </p14:xfrm>
          </p:contentPart>
        </mc:Choice>
        <mc:Fallback xmlns="">
          <p:pic>
            <p:nvPicPr>
              <p:cNvPr id="2" name="Ink 1"/>
              <p:cNvPicPr/>
              <p:nvPr/>
            </p:nvPicPr>
            <p:blipFill>
              <a:blip r:embed="rId5"/>
              <a:stretch>
                <a:fillRect/>
              </a:stretch>
            </p:blipFill>
            <p:spPr>
              <a:xfrm>
                <a:off x="1758600" y="4482360"/>
                <a:ext cx="46080" cy="492120"/>
              </a:xfrm>
              <a:prstGeom prst="rect">
                <a:avLst/>
              </a:prstGeom>
            </p:spPr>
          </p:pic>
        </mc:Fallback>
      </mc:AlternateContent>
    </p:spTree>
    <p:extLst>
      <p:ext uri="{BB962C8B-B14F-4D97-AF65-F5344CB8AC3E}">
        <p14:creationId xmlns:p14="http://schemas.microsoft.com/office/powerpoint/2010/main" val="793385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22960"/>
            <a:ext cx="10515600" cy="5354003"/>
          </a:xfrm>
        </p:spPr>
        <p:txBody>
          <a:bodyPr/>
          <a:lstStyle/>
          <a:p>
            <a:pPr algn="just"/>
            <a:r>
              <a:rPr lang="en-US"/>
              <a:t>However, it is not a particularly accurate instrument and is best where only an approximate measurement is required. </a:t>
            </a:r>
          </a:p>
          <a:p>
            <a:pPr algn="just"/>
            <a:r>
              <a:rPr lang="en-US"/>
              <a:t>Further disadvantages of oscilloscopes include their fragility and their moderately high cost.</a:t>
            </a:r>
          </a:p>
          <a:p>
            <a:pPr algn="just"/>
            <a:r>
              <a:rPr lang="en-US"/>
              <a:t>There are two main classes of oscilloscopes: </a:t>
            </a:r>
            <a:r>
              <a:rPr lang="en-US" b="1" u="sng"/>
              <a:t>analog oscilloscopes</a:t>
            </a:r>
            <a:r>
              <a:rPr lang="en-US"/>
              <a:t> and </a:t>
            </a:r>
            <a:r>
              <a:rPr lang="en-US" b="1" u="sng"/>
              <a:t>digital oscilloscopes</a:t>
            </a:r>
            <a:r>
              <a:rPr lang="en-US"/>
              <a:t>.</a:t>
            </a:r>
          </a:p>
          <a:p>
            <a:pPr algn="just"/>
            <a:r>
              <a:rPr lang="en-US"/>
              <a:t>A simplified block diagram of an analog oscilloscope is shown in below figure.</a:t>
            </a:r>
          </a:p>
          <a:p>
            <a:pPr algn="just"/>
            <a:endParaRPr lang="en-US"/>
          </a:p>
        </p:txBody>
      </p:sp>
    </p:spTree>
    <p:extLst>
      <p:ext uri="{BB962C8B-B14F-4D97-AF65-F5344CB8AC3E}">
        <p14:creationId xmlns:p14="http://schemas.microsoft.com/office/powerpoint/2010/main" val="28119808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828800" y="274638"/>
            <a:ext cx="8382000" cy="411162"/>
          </a:xfrm>
        </p:spPr>
        <p:txBody>
          <a:bodyPr>
            <a:normAutofit fontScale="90000"/>
          </a:bodyPr>
          <a:lstStyle/>
          <a:p>
            <a:r>
              <a:rPr lang="en-US" altLang="en-US" sz="2400" b="1"/>
              <a:t>MEASUREMENTS USING THE CATHODE-RAY OSCILLOSCOPE:</a:t>
            </a:r>
            <a:endParaRPr lang="en-US" altLang="en-US" sz="2400"/>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66800"/>
            <a:ext cx="7924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114800"/>
            <a:ext cx="731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6"/>
          <p:cNvSpPr>
            <a:spLocks noChangeArrowheads="1"/>
          </p:cNvSpPr>
          <p:nvPr/>
        </p:nvSpPr>
        <p:spPr bwMode="auto">
          <a:xfrm>
            <a:off x="1981200" y="762000"/>
            <a:ext cx="358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ADCEDC"/>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EB641B"/>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EB641B"/>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en-US" sz="1800" b="1">
                <a:latin typeface="Arial" panose="020B0604020202020204" pitchFamily="34" charset="0"/>
              </a:rPr>
              <a:t>1) Measurement of Frequency:</a:t>
            </a:r>
            <a:endParaRPr lang="en-US" altLang="en-US" sz="1800">
              <a:latin typeface="Arial" panose="020B0604020202020204" pitchFamily="34" charset="0"/>
            </a:endParaRPr>
          </a:p>
        </p:txBody>
      </p:sp>
    </p:spTree>
    <p:extLst>
      <p:ext uri="{BB962C8B-B14F-4D97-AF65-F5344CB8AC3E}">
        <p14:creationId xmlns:p14="http://schemas.microsoft.com/office/powerpoint/2010/main" val="15065473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828800" y="274638"/>
            <a:ext cx="8458200" cy="563562"/>
          </a:xfrm>
        </p:spPr>
        <p:txBody>
          <a:bodyPr/>
          <a:lstStyle/>
          <a:p>
            <a:r>
              <a:rPr lang="en-US" altLang="en-US" sz="2400" b="1"/>
              <a:t>MEASUREMENTS USING THE CATHODE-RAY OSCILLOSCOPE:</a:t>
            </a:r>
            <a:endParaRPr lang="en-US" altLang="en-US" sz="2400"/>
          </a:p>
        </p:txBody>
      </p:sp>
      <p:sp>
        <p:nvSpPr>
          <p:cNvPr id="46083" name="Content Placeholder 2"/>
          <p:cNvSpPr>
            <a:spLocks noGrp="1"/>
          </p:cNvSpPr>
          <p:nvPr>
            <p:ph sz="quarter" idx="1"/>
          </p:nvPr>
        </p:nvSpPr>
        <p:spPr>
          <a:xfrm>
            <a:off x="1981200" y="838200"/>
            <a:ext cx="8229600" cy="5715000"/>
          </a:xfrm>
        </p:spPr>
        <p:txBody>
          <a:bodyPr/>
          <a:lstStyle/>
          <a:p>
            <a:r>
              <a:rPr lang="en-US" altLang="en-US" b="1"/>
              <a:t>2)  Measurement of Phase:</a:t>
            </a:r>
          </a:p>
          <a:p>
            <a:endParaRPr lang="en-US" altLang="en-US" b="1"/>
          </a:p>
          <a:p>
            <a:pPr>
              <a:buFont typeface="Wingdings 2" panose="05020102010507070707" pitchFamily="18" charset="2"/>
              <a:buNone/>
            </a:pPr>
            <a:endParaRPr lang="en-US" altLang="en-US" b="1"/>
          </a:p>
          <a:p>
            <a:pPr>
              <a:buFont typeface="Wingdings 2" panose="05020102010507070707" pitchFamily="18" charset="2"/>
              <a:buNone/>
            </a:pPr>
            <a:endParaRPr lang="en-US" altLang="en-US" b="1"/>
          </a:p>
          <a:p>
            <a:r>
              <a:rPr lang="en-US" altLang="en-US" b="1"/>
              <a:t>3 Measurement of Phase Using Lissajous Figures:</a:t>
            </a:r>
            <a:endParaRPr lang="en-US" altLang="en-US"/>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219200"/>
            <a:ext cx="7010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474720"/>
            <a:ext cx="7239000" cy="345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1346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981200" y="274638"/>
            <a:ext cx="8229600" cy="487362"/>
          </a:xfrm>
        </p:spPr>
        <p:txBody>
          <a:bodyPr/>
          <a:lstStyle/>
          <a:p>
            <a:r>
              <a:rPr lang="en-US" altLang="en-US" sz="2400" b="1"/>
              <a:t>Measurement of Phase Using Lissajous Figures:</a:t>
            </a:r>
            <a:endParaRPr lang="en-US" altLang="en-US" sz="2400"/>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762000"/>
            <a:ext cx="3505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752600"/>
            <a:ext cx="7620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2586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905000" y="274638"/>
            <a:ext cx="8305800" cy="639762"/>
          </a:xfrm>
        </p:spPr>
        <p:txBody>
          <a:bodyPr/>
          <a:lstStyle/>
          <a:p>
            <a:r>
              <a:rPr lang="en-US" altLang="en-US" sz="2800" b="1"/>
              <a:t>Measurement of Phase Using Lissajous Figures:</a:t>
            </a:r>
            <a:endParaRPr lang="en-US" altLang="en-US" sz="2800"/>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66801"/>
            <a:ext cx="82296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7510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905000" y="274638"/>
            <a:ext cx="8305800" cy="487362"/>
          </a:xfrm>
        </p:spPr>
        <p:txBody>
          <a:bodyPr/>
          <a:lstStyle/>
          <a:p>
            <a:r>
              <a:rPr lang="en-US" altLang="en-US" sz="2800" b="1"/>
              <a:t>Measurement of Phase Using Lissajous Figures:</a:t>
            </a:r>
            <a:endParaRPr lang="en-US" altLang="en-US" sz="2800"/>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14400"/>
            <a:ext cx="8229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3937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905000" y="274638"/>
            <a:ext cx="8305800" cy="639762"/>
          </a:xfrm>
        </p:spPr>
        <p:txBody>
          <a:bodyPr/>
          <a:lstStyle/>
          <a:p>
            <a:r>
              <a:rPr lang="en-US" altLang="en-US" sz="2800" b="1"/>
              <a:t>Measurement of Phase Using Lissajous Figures:</a:t>
            </a:r>
            <a:endParaRPr lang="en-US" altLang="en-US" sz="2800"/>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14400"/>
            <a:ext cx="8153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46093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981200" y="274638"/>
            <a:ext cx="8229600" cy="563562"/>
          </a:xfrm>
        </p:spPr>
        <p:txBody>
          <a:bodyPr/>
          <a:lstStyle/>
          <a:p>
            <a:r>
              <a:rPr lang="en-US" altLang="en-US" sz="3200" b="1"/>
              <a:t>TYPES OF THE CATHODE-RAY OSCILLOSCOPES:</a:t>
            </a:r>
            <a:endParaRPr lang="en-US" altLang="en-US" sz="3200"/>
          </a:p>
        </p:txBody>
      </p:sp>
      <p:sp>
        <p:nvSpPr>
          <p:cNvPr id="51203" name="Content Placeholder 2"/>
          <p:cNvSpPr>
            <a:spLocks noGrp="1"/>
          </p:cNvSpPr>
          <p:nvPr>
            <p:ph sz="quarter" idx="1"/>
          </p:nvPr>
        </p:nvSpPr>
        <p:spPr>
          <a:xfrm>
            <a:off x="1905000" y="990600"/>
            <a:ext cx="8458200" cy="5486400"/>
          </a:xfrm>
        </p:spPr>
        <p:txBody>
          <a:bodyPr/>
          <a:lstStyle/>
          <a:p>
            <a:r>
              <a:rPr lang="en-US" altLang="en-US" sz="1800"/>
              <a:t>                    </a:t>
            </a:r>
            <a:r>
              <a:rPr lang="en-US" altLang="en-US" sz="2000"/>
              <a:t>The categorization of CROs is done on the basis of whether they are digital or analog. Digital CROs can be further classified as storage oscilloscopes.</a:t>
            </a:r>
          </a:p>
          <a:p>
            <a:r>
              <a:rPr lang="en-US" altLang="en-US" sz="2000" b="1"/>
              <a:t>1. </a:t>
            </a:r>
            <a:r>
              <a:rPr lang="en-US" altLang="en-US" sz="2000" b="1" u="sng"/>
              <a:t>Analog CRO: </a:t>
            </a:r>
            <a:r>
              <a:rPr lang="en-US" altLang="en-US" sz="2000" b="1"/>
              <a:t>  </a:t>
            </a:r>
            <a:r>
              <a:rPr lang="en-US" altLang="en-US" sz="2000"/>
              <a:t>In an analog CRO, the amplitude, phase and frequency are measured from the displayed waveform, through direct manual reading.</a:t>
            </a:r>
          </a:p>
          <a:p>
            <a:r>
              <a:rPr lang="en-US" altLang="en-US" sz="2000" b="1"/>
              <a:t>2. </a:t>
            </a:r>
            <a:r>
              <a:rPr lang="en-US" altLang="en-US" sz="2000" b="1" u="sng"/>
              <a:t>Digital CRO:</a:t>
            </a:r>
            <a:r>
              <a:rPr lang="en-US" altLang="en-US" sz="2000" b="1"/>
              <a:t>   </a:t>
            </a:r>
            <a:r>
              <a:rPr lang="en-US" altLang="en-US" sz="2000"/>
              <a:t>A digital CRO offers digital read-out of signal information, i.e., the time, voltage or frequency along with signal display. It consists of an electronic counter along with the main body of the CRO.</a:t>
            </a:r>
          </a:p>
          <a:p>
            <a:r>
              <a:rPr lang="en-US" altLang="en-US" sz="2000" b="1"/>
              <a:t>3. </a:t>
            </a:r>
            <a:r>
              <a:rPr lang="en-US" altLang="en-US" sz="2000" b="1" u="sng"/>
              <a:t>Storage CRO: </a:t>
            </a:r>
            <a:r>
              <a:rPr lang="en-US" altLang="en-US" sz="2000" b="1"/>
              <a:t>   </a:t>
            </a:r>
            <a:r>
              <a:rPr lang="en-US" altLang="en-US" sz="2000"/>
              <a:t>A storage CRO retains the display up to a substantial amount of time after the first trace has appeared on the screen. The storage CRO is also useful for the display of waveforms of low-frequency signals.</a:t>
            </a:r>
          </a:p>
          <a:p>
            <a:r>
              <a:rPr lang="en-US" altLang="en-US" sz="2000"/>
              <a:t> </a:t>
            </a:r>
            <a:r>
              <a:rPr lang="en-US" altLang="en-US" sz="2000" b="1"/>
              <a:t>4. </a:t>
            </a:r>
            <a:r>
              <a:rPr lang="en-US" altLang="en-US" sz="2000" b="1" u="sng"/>
              <a:t>Dual-Beam CRO: </a:t>
            </a:r>
            <a:r>
              <a:rPr lang="en-US" altLang="en-US" sz="2000"/>
              <a:t>In the dual-beam CRO two electron beams fall on a single CRT. The dual-gun CRT generates two different beams. </a:t>
            </a:r>
          </a:p>
          <a:p>
            <a:r>
              <a:rPr lang="en-US" altLang="en-US" sz="2000"/>
              <a:t>                                        These two beams produce two spots of light on the CRT screen which make the simultaneous observation of two different signal waveforms possible. The comparison of input and its corresponding output becomes easier using the dual-beam CRO.</a:t>
            </a:r>
          </a:p>
        </p:txBody>
      </p:sp>
    </p:spTree>
    <p:extLst>
      <p:ext uri="{BB962C8B-B14F-4D97-AF65-F5344CB8AC3E}">
        <p14:creationId xmlns:p14="http://schemas.microsoft.com/office/powerpoint/2010/main" val="37826622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828800" y="274638"/>
            <a:ext cx="8382000" cy="563562"/>
          </a:xfrm>
        </p:spPr>
        <p:txBody>
          <a:bodyPr/>
          <a:lstStyle/>
          <a:p>
            <a:r>
              <a:rPr lang="en-US" altLang="en-US" sz="3200" b="1"/>
              <a:t>SWEEP FREQUENCY GENERATOR:</a:t>
            </a:r>
            <a:endParaRPr lang="en-US" altLang="en-US" sz="3200"/>
          </a:p>
        </p:txBody>
      </p:sp>
      <p:sp>
        <p:nvSpPr>
          <p:cNvPr id="52227" name="Content Placeholder 2"/>
          <p:cNvSpPr>
            <a:spLocks noGrp="1"/>
          </p:cNvSpPr>
          <p:nvPr>
            <p:ph sz="quarter" idx="1"/>
          </p:nvPr>
        </p:nvSpPr>
        <p:spPr>
          <a:xfrm>
            <a:off x="1905000" y="914400"/>
            <a:ext cx="5029200" cy="2438400"/>
          </a:xfrm>
        </p:spPr>
        <p:txBody>
          <a:bodyPr>
            <a:normAutofit lnSpcReduction="10000"/>
          </a:bodyPr>
          <a:lstStyle/>
          <a:p>
            <a:r>
              <a:rPr lang="en-US" altLang="en-US" sz="1600"/>
              <a:t>                  </a:t>
            </a:r>
            <a:r>
              <a:rPr lang="en-US" altLang="en-US" sz="1800"/>
              <a:t>A sweep frequency generator is a signal generator which can automatically vary its frequency smoothly and continuously over an entire frequency range. Figure 14-15 shows the basic block diagram of a sweep frequency generator. </a:t>
            </a:r>
          </a:p>
          <a:p>
            <a:r>
              <a:rPr lang="en-US" altLang="en-US" sz="1800"/>
              <a:t>                The sweep frequency generator has the ramp generator and the voltage-tuned oscillator as its basic components.</a:t>
            </a:r>
          </a:p>
        </p:txBody>
      </p:sp>
      <p:pic>
        <p:nvPicPr>
          <p:cNvPr id="5222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905001"/>
            <a:ext cx="28194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657600"/>
            <a:ext cx="4114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5715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981200" y="274638"/>
            <a:ext cx="8229600" cy="639762"/>
          </a:xfrm>
        </p:spPr>
        <p:txBody>
          <a:bodyPr/>
          <a:lstStyle/>
          <a:p>
            <a:r>
              <a:rPr lang="en-US" altLang="en-US" sz="2800" b="1"/>
              <a:t>Applications of the Sweep Frequency Generator:</a:t>
            </a:r>
            <a:endParaRPr lang="en-US" altLang="en-US" sz="2800"/>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38200"/>
            <a:ext cx="838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1" y="4419600"/>
            <a:ext cx="59340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36075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905000" y="274638"/>
            <a:ext cx="8305800" cy="715962"/>
          </a:xfrm>
        </p:spPr>
        <p:txBody>
          <a:bodyPr/>
          <a:lstStyle/>
          <a:p>
            <a:r>
              <a:rPr lang="en-US" altLang="en-US" b="1"/>
              <a:t>FUNCTION GENERATOR:</a:t>
            </a:r>
            <a:endParaRPr lang="en-US" altLang="en-US"/>
          </a:p>
        </p:txBody>
      </p:sp>
      <p:sp>
        <p:nvSpPr>
          <p:cNvPr id="54275" name="Content Placeholder 2"/>
          <p:cNvSpPr>
            <a:spLocks noGrp="1"/>
          </p:cNvSpPr>
          <p:nvPr>
            <p:ph sz="quarter" idx="1"/>
          </p:nvPr>
        </p:nvSpPr>
        <p:spPr>
          <a:xfrm>
            <a:off x="1905000" y="1066800"/>
            <a:ext cx="8305800" cy="1752600"/>
          </a:xfrm>
        </p:spPr>
        <p:txBody>
          <a:bodyPr>
            <a:normAutofit lnSpcReduction="10000"/>
          </a:bodyPr>
          <a:lstStyle/>
          <a:p>
            <a:r>
              <a:rPr lang="en-US" altLang="en-US" sz="1800"/>
              <a:t>The basic components of a function generator are:</a:t>
            </a:r>
          </a:p>
          <a:p>
            <a:r>
              <a:rPr lang="en-US" altLang="en-US" sz="1800"/>
              <a:t>(i) Integrator</a:t>
            </a:r>
          </a:p>
          <a:p>
            <a:r>
              <a:rPr lang="en-US" altLang="en-US" sz="1800"/>
              <a:t>(ii) Schmitt trigger circuit</a:t>
            </a:r>
          </a:p>
          <a:p>
            <a:r>
              <a:rPr lang="en-US" altLang="en-US" sz="1800"/>
              <a:t>(iii) Sine wave converter</a:t>
            </a:r>
          </a:p>
          <a:p>
            <a:r>
              <a:rPr lang="en-US" altLang="en-US" sz="1800"/>
              <a:t>(iv) Attenuator</a:t>
            </a:r>
          </a:p>
        </p:txBody>
      </p:sp>
      <p:pic>
        <p:nvPicPr>
          <p:cNvPr id="542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95600"/>
            <a:ext cx="7924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78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3.bp.blogspot.com/-oNhVJf9OSbc/V4EYSZ4UNcI/AAAAAAAABOc/CHrNnU5WU6ES4-vBj4IMyKM2xGv2TcEqwCLcB/s400/img07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65" y="632013"/>
            <a:ext cx="10744200" cy="593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0416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981200" y="274638"/>
            <a:ext cx="8229600" cy="868362"/>
          </a:xfrm>
        </p:spPr>
        <p:txBody>
          <a:bodyPr/>
          <a:lstStyle/>
          <a:p>
            <a:r>
              <a:rPr lang="en-US" altLang="en-US" b="1"/>
              <a:t>SINE WAVE GENERATOR:</a:t>
            </a:r>
            <a:endParaRPr lang="en-US" altLang="en-US"/>
          </a:p>
        </p:txBody>
      </p:sp>
      <p:sp>
        <p:nvSpPr>
          <p:cNvPr id="56323" name="Content Placeholder 2"/>
          <p:cNvSpPr>
            <a:spLocks noGrp="1"/>
          </p:cNvSpPr>
          <p:nvPr>
            <p:ph sz="quarter" idx="1"/>
          </p:nvPr>
        </p:nvSpPr>
        <p:spPr>
          <a:xfrm>
            <a:off x="1828800" y="1447800"/>
            <a:ext cx="8382000" cy="914400"/>
          </a:xfrm>
        </p:spPr>
        <p:txBody>
          <a:bodyPr>
            <a:normAutofit fontScale="85000" lnSpcReduction="20000"/>
          </a:bodyPr>
          <a:lstStyle/>
          <a:p>
            <a:r>
              <a:rPr lang="en-US" altLang="en-US"/>
              <a:t>            The approximation may be further improved by employing a six-level diode loading circuit, as shown in Fig. 14-20(a).</a:t>
            </a:r>
          </a:p>
        </p:txBody>
      </p:sp>
      <p:pic>
        <p:nvPicPr>
          <p:cNvPr id="563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819400"/>
            <a:ext cx="7391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26519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981200" y="274638"/>
            <a:ext cx="8229600" cy="868362"/>
          </a:xfrm>
        </p:spPr>
        <p:txBody>
          <a:bodyPr/>
          <a:lstStyle/>
          <a:p>
            <a:r>
              <a:rPr lang="en-US" altLang="en-US" b="1"/>
              <a:t>SINE WAVE GENERATOR:</a:t>
            </a:r>
            <a:endParaRPr lang="en-US" altLang="en-US"/>
          </a:p>
        </p:txBody>
      </p:sp>
      <p:sp>
        <p:nvSpPr>
          <p:cNvPr id="56323" name="Content Placeholder 2"/>
          <p:cNvSpPr>
            <a:spLocks noGrp="1"/>
          </p:cNvSpPr>
          <p:nvPr>
            <p:ph sz="quarter" idx="1"/>
          </p:nvPr>
        </p:nvSpPr>
        <p:spPr>
          <a:xfrm>
            <a:off x="1828800" y="1447800"/>
            <a:ext cx="8382000" cy="914400"/>
          </a:xfrm>
        </p:spPr>
        <p:txBody>
          <a:bodyPr>
            <a:normAutofit fontScale="85000" lnSpcReduction="20000"/>
          </a:bodyPr>
          <a:lstStyle/>
          <a:p>
            <a:r>
              <a:rPr lang="en-US" altLang="en-US"/>
              <a:t>            The approximation may be further improved by employing a six-level diode loading circuit, as shown in Fig. 14-20(a).</a:t>
            </a:r>
          </a:p>
        </p:txBody>
      </p:sp>
      <p:pic>
        <p:nvPicPr>
          <p:cNvPr id="563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819400"/>
            <a:ext cx="7391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2937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828800" y="274638"/>
            <a:ext cx="8382000" cy="639762"/>
          </a:xfrm>
        </p:spPr>
        <p:txBody>
          <a:bodyPr>
            <a:normAutofit fontScale="90000"/>
          </a:bodyPr>
          <a:lstStyle/>
          <a:p>
            <a:r>
              <a:rPr lang="en-US" altLang="en-US" b="1"/>
              <a:t>SINE WAVE GENERATOR:</a:t>
            </a:r>
            <a:endParaRPr lang="en-US" altLang="en-US"/>
          </a:p>
        </p:txBody>
      </p:sp>
      <p:sp>
        <p:nvSpPr>
          <p:cNvPr id="55299" name="Content Placeholder 2"/>
          <p:cNvSpPr>
            <a:spLocks noGrp="1"/>
          </p:cNvSpPr>
          <p:nvPr>
            <p:ph sz="quarter" idx="1"/>
          </p:nvPr>
        </p:nvSpPr>
        <p:spPr>
          <a:xfrm>
            <a:off x="1905000" y="1066800"/>
            <a:ext cx="8382000" cy="3048000"/>
          </a:xfrm>
        </p:spPr>
        <p:txBody>
          <a:bodyPr>
            <a:normAutofit lnSpcReduction="10000"/>
          </a:bodyPr>
          <a:lstStyle/>
          <a:p>
            <a:r>
              <a:rPr lang="en-US" altLang="en-US" sz="2000"/>
              <a:t>                  </a:t>
            </a:r>
            <a:r>
              <a:rPr lang="en-US" altLang="en-US" sz="1600"/>
              <a:t>A sine wave is produced by converting a triangular wave, applying proper circuits. The triangular wave is produced by employing an integrator and a Schmitt trigger circuit.</a:t>
            </a:r>
          </a:p>
          <a:p>
            <a:r>
              <a:rPr lang="en-US" altLang="en-US" sz="1600"/>
              <a:t>                      This triangular wave is then converted to a sine wave using the diode loading circuit ,as shown in Fig. 14-19. Resistors </a:t>
            </a:r>
            <a:r>
              <a:rPr lang="en-US" altLang="en-US" sz="1600" i="1"/>
              <a:t>R1 and R2 behave as the voltage divider. When VR2 exceeds V1, the diode D1 becomes forward-</a:t>
            </a:r>
            <a:r>
              <a:rPr lang="en-US" altLang="en-US" sz="1600"/>
              <a:t>biased. </a:t>
            </a:r>
          </a:p>
          <a:p>
            <a:r>
              <a:rPr lang="en-US" altLang="en-US" sz="1600"/>
              <a:t>                       There is more attenuation of the output voltage levels above </a:t>
            </a:r>
            <a:r>
              <a:rPr lang="en-US" altLang="en-US" sz="1600" i="1"/>
              <a:t>V1 than levels below V1. With </a:t>
            </a:r>
            <a:r>
              <a:rPr lang="en-US" altLang="en-US" sz="1600"/>
              <a:t>the presence of the diode </a:t>
            </a:r>
            <a:r>
              <a:rPr lang="en-US" altLang="en-US" sz="1600" i="1"/>
              <a:t>D1 and resistor R3 in the circuit, the output voltage rises less steeply. </a:t>
            </a:r>
          </a:p>
          <a:p>
            <a:r>
              <a:rPr lang="en-US" altLang="en-US" sz="1600" i="1"/>
              <a:t>                       The output voltage </a:t>
            </a:r>
            <a:r>
              <a:rPr lang="en-US" altLang="en-US" sz="1600"/>
              <a:t>falls below </a:t>
            </a:r>
            <a:r>
              <a:rPr lang="en-US" altLang="en-US" sz="1600" i="1"/>
              <a:t>V1 and the diode stops conducting, as it is in reverse-bias. The circuit behaves as a simple </a:t>
            </a:r>
            <a:r>
              <a:rPr lang="en-US" altLang="en-US" sz="1600"/>
              <a:t>voltage-divider circuit. This is also true for the negative half-cycle of the input </a:t>
            </a:r>
            <a:r>
              <a:rPr lang="en-US" altLang="en-US" sz="1600" i="1"/>
              <a:t>Vi .  If R3 is carefully chosen to </a:t>
            </a:r>
            <a:r>
              <a:rPr lang="en-US" altLang="en-US" sz="1600"/>
              <a:t>be the same as </a:t>
            </a:r>
            <a:r>
              <a:rPr lang="en-US" altLang="en-US" sz="1600" i="1"/>
              <a:t>R4 , the negative and the positive cycles of the output voltage will be the same. The output is </a:t>
            </a:r>
            <a:r>
              <a:rPr lang="en-US" altLang="en-US" sz="1600"/>
              <a:t>an approximate sine wave.</a:t>
            </a:r>
          </a:p>
        </p:txBody>
      </p:sp>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4191000"/>
            <a:ext cx="62388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40343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905000" y="274638"/>
            <a:ext cx="8305800" cy="715962"/>
          </a:xfrm>
        </p:spPr>
        <p:txBody>
          <a:bodyPr/>
          <a:lstStyle/>
          <a:p>
            <a:r>
              <a:rPr lang="en-US" altLang="en-US" b="1"/>
              <a:t>SINE WAVE GENERATOR:</a:t>
            </a:r>
            <a:endParaRPr lang="en-US" altLang="en-US"/>
          </a:p>
        </p:txBody>
      </p:sp>
      <p:sp>
        <p:nvSpPr>
          <p:cNvPr id="57347" name="Content Placeholder 2"/>
          <p:cNvSpPr>
            <a:spLocks noGrp="1"/>
          </p:cNvSpPr>
          <p:nvPr>
            <p:ph sz="quarter" idx="1"/>
          </p:nvPr>
        </p:nvSpPr>
        <p:spPr>
          <a:xfrm>
            <a:off x="1981200" y="1066800"/>
            <a:ext cx="8229600" cy="914400"/>
          </a:xfrm>
        </p:spPr>
        <p:txBody>
          <a:bodyPr/>
          <a:lstStyle/>
          <a:p>
            <a:r>
              <a:rPr lang="en-US" altLang="en-US" sz="1800"/>
              <a:t>                           The circuit is adjusted by comparing a 1 kHz sine wave and the output of the triangular/sine wave converter on a dual-track CRO. </a:t>
            </a:r>
            <a:r>
              <a:rPr lang="en-US" altLang="en-US" sz="1800" i="1"/>
              <a:t>R1, R2, R3 and the peak amplitude of Ei are adjusted in sequence for the best sinusoidal shape.</a:t>
            </a:r>
            <a:endParaRPr lang="en-US" altLang="en-US" sz="1800"/>
          </a:p>
        </p:txBody>
      </p:sp>
      <p:pic>
        <p:nvPicPr>
          <p:cNvPr id="573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0"/>
            <a:ext cx="76200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5587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905000" y="274638"/>
            <a:ext cx="8305800" cy="715962"/>
          </a:xfrm>
        </p:spPr>
        <p:txBody>
          <a:bodyPr/>
          <a:lstStyle/>
          <a:p>
            <a:r>
              <a:rPr lang="en-US" altLang="en-US" sz="3200" b="1"/>
              <a:t>CIRCUIT DIAGRAM OF SINE WAVE GENERATOR:</a:t>
            </a:r>
            <a:endParaRPr lang="en-US" altLang="en-US" sz="3200"/>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1"/>
            <a:ext cx="76962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25771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905000" y="274638"/>
            <a:ext cx="8305800" cy="792162"/>
          </a:xfrm>
        </p:spPr>
        <p:txBody>
          <a:bodyPr/>
          <a:lstStyle/>
          <a:p>
            <a:r>
              <a:rPr lang="en-US" altLang="en-US" b="1"/>
              <a:t>SQUARE WAVE GENERATOR</a:t>
            </a:r>
            <a:endParaRPr lang="en-US" altLang="en-US"/>
          </a:p>
        </p:txBody>
      </p:sp>
      <p:sp>
        <p:nvSpPr>
          <p:cNvPr id="59395" name="Content Placeholder 2"/>
          <p:cNvSpPr>
            <a:spLocks noGrp="1"/>
          </p:cNvSpPr>
          <p:nvPr>
            <p:ph sz="quarter" idx="1"/>
          </p:nvPr>
        </p:nvSpPr>
        <p:spPr>
          <a:xfrm>
            <a:off x="1828800" y="1066800"/>
            <a:ext cx="8458200" cy="2362200"/>
          </a:xfrm>
        </p:spPr>
        <p:txBody>
          <a:bodyPr>
            <a:normAutofit lnSpcReduction="10000"/>
          </a:bodyPr>
          <a:lstStyle/>
          <a:p>
            <a:r>
              <a:rPr lang="en-US" altLang="en-US" sz="1800"/>
              <a:t>                      A square wave can be most easily obtained from an operational amplifier astable multi-vibrator. An astable multi-vibrator has no stable state—the output oscillates continuously between high and low states.</a:t>
            </a:r>
          </a:p>
          <a:p>
            <a:r>
              <a:rPr lang="en-US" altLang="en-US" sz="1800"/>
              <a:t>                      In Fig. 14-21, the block comprising the op-amp, resistors </a:t>
            </a:r>
            <a:r>
              <a:rPr lang="en-US" altLang="en-US" sz="1800" i="1"/>
              <a:t>R2 and R3 constitutes a Schmitt trigger circuit. The </a:t>
            </a:r>
            <a:r>
              <a:rPr lang="en-US" altLang="en-US" sz="1800"/>
              <a:t>capacitor </a:t>
            </a:r>
            <a:r>
              <a:rPr lang="en-US" altLang="en-US" sz="1800" i="1"/>
              <a:t>C1 gets charged through the resistor R1. When the voltage of the capacitor reaches the upper trigger </a:t>
            </a:r>
            <a:r>
              <a:rPr lang="en-US" altLang="en-US" sz="1800"/>
              <a:t>point of the Schmitt trigger circuit, the output of the op-amp switches to output low. This is because the Schmitt trigger is a non-inverting type. Now, when the op-amp output is low, the capacitor </a:t>
            </a:r>
            <a:r>
              <a:rPr lang="en-US" altLang="en-US" sz="1800" i="1"/>
              <a:t>C1 starts getting discharged.</a:t>
            </a:r>
            <a:endParaRPr lang="en-US" altLang="en-US" sz="1800"/>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3505201"/>
            <a:ext cx="58197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2201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981200" y="274638"/>
            <a:ext cx="8229600" cy="792162"/>
          </a:xfrm>
        </p:spPr>
        <p:txBody>
          <a:bodyPr/>
          <a:lstStyle/>
          <a:p>
            <a:r>
              <a:rPr lang="en-US" altLang="en-US" b="1"/>
              <a:t>SQUARE WAVE GENERATOR:</a:t>
            </a:r>
            <a:endParaRPr lang="en-US" altLang="en-US"/>
          </a:p>
        </p:txBody>
      </p:sp>
      <p:sp>
        <p:nvSpPr>
          <p:cNvPr id="60419" name="Content Placeholder 2"/>
          <p:cNvSpPr>
            <a:spLocks noGrp="1"/>
          </p:cNvSpPr>
          <p:nvPr>
            <p:ph sz="quarter" idx="1"/>
          </p:nvPr>
        </p:nvSpPr>
        <p:spPr>
          <a:xfrm>
            <a:off x="1905000" y="1143000"/>
            <a:ext cx="8382000" cy="2819400"/>
          </a:xfrm>
        </p:spPr>
        <p:txBody>
          <a:bodyPr/>
          <a:lstStyle/>
          <a:p>
            <a:r>
              <a:rPr lang="en-US" altLang="en-US" sz="2000"/>
              <a:t>                   As the capacitor discharges and the capacitor voltage reaches the lower trigger point of the Schmitt trigger, the output of the op-amp switches back to the output high state. </a:t>
            </a:r>
          </a:p>
          <a:p>
            <a:r>
              <a:rPr lang="en-US" altLang="en-US" sz="2000"/>
              <a:t>                       The capacitor charges through the resistor again and the next cycle begins. The process is repetitive and produces a square wave at the output. </a:t>
            </a:r>
          </a:p>
          <a:p>
            <a:r>
              <a:rPr lang="en-US" altLang="en-US" sz="2000"/>
              <a:t>                        The frequency of the output square wave depends on the time taken by the capacitor to get charged and discharged when the capacitor voltage varies from UTP (upper trigger point) and LTP (lower trigger point).</a:t>
            </a:r>
          </a:p>
        </p:txBody>
      </p:sp>
      <p:pic>
        <p:nvPicPr>
          <p:cNvPr id="604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114800"/>
            <a:ext cx="7086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764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981200" y="274638"/>
            <a:ext cx="8229600" cy="792162"/>
          </a:xfrm>
        </p:spPr>
        <p:txBody>
          <a:bodyPr/>
          <a:lstStyle/>
          <a:p>
            <a:r>
              <a:rPr lang="en-US" altLang="en-US" b="1"/>
              <a:t>AF SIGNAL GENERATOR:</a:t>
            </a:r>
            <a:endParaRPr lang="en-US" altLang="en-US"/>
          </a:p>
        </p:txBody>
      </p:sp>
      <p:pic>
        <p:nvPicPr>
          <p:cNvPr id="614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90600"/>
            <a:ext cx="8305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2706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905000" y="274638"/>
            <a:ext cx="8305800" cy="715962"/>
          </a:xfrm>
        </p:spPr>
        <p:txBody>
          <a:bodyPr/>
          <a:lstStyle/>
          <a:p>
            <a:r>
              <a:rPr lang="en-US" altLang="en-US" b="1"/>
              <a:t>POINTS TO REMEMBER:</a:t>
            </a:r>
            <a:endParaRPr lang="en-US" altLang="en-US"/>
          </a:p>
        </p:txBody>
      </p:sp>
      <p:sp>
        <p:nvSpPr>
          <p:cNvPr id="62467" name="Content Placeholder 2"/>
          <p:cNvSpPr>
            <a:spLocks noGrp="1"/>
          </p:cNvSpPr>
          <p:nvPr>
            <p:ph sz="quarter" idx="1"/>
          </p:nvPr>
        </p:nvSpPr>
        <p:spPr>
          <a:xfrm>
            <a:off x="2590800" y="1447800"/>
            <a:ext cx="7620000" cy="4191000"/>
          </a:xfrm>
        </p:spPr>
        <p:txBody>
          <a:bodyPr>
            <a:normAutofit lnSpcReduction="10000"/>
          </a:bodyPr>
          <a:lstStyle/>
          <a:p>
            <a:r>
              <a:rPr lang="en-US" altLang="en-US" sz="1800"/>
              <a:t>1. CRO is used to study waveforms.</a:t>
            </a:r>
          </a:p>
          <a:p>
            <a:r>
              <a:rPr lang="en-US" altLang="en-US" sz="1800"/>
              <a:t>2. CRT is the main component of a CRO.</a:t>
            </a:r>
          </a:p>
          <a:p>
            <a:r>
              <a:rPr lang="en-US" altLang="en-US" sz="1800"/>
              <a:t>3. Prosperous P31 is used for the fluorescent screen of a CRO.</a:t>
            </a:r>
          </a:p>
          <a:p>
            <a:r>
              <a:rPr lang="en-US" altLang="en-US" sz="1800"/>
              <a:t>4. A CRO has the following components:</a:t>
            </a:r>
          </a:p>
          <a:p>
            <a:r>
              <a:rPr lang="en-US" altLang="en-US" sz="1800"/>
              <a:t>(a) Electron gun</a:t>
            </a:r>
          </a:p>
          <a:p>
            <a:r>
              <a:rPr lang="en-US" altLang="en-US" sz="1800"/>
              <a:t>(b) Deflecting system</a:t>
            </a:r>
          </a:p>
          <a:p>
            <a:r>
              <a:rPr lang="en-US" altLang="en-US" sz="1800"/>
              <a:t>(c) Florescent screen</a:t>
            </a:r>
          </a:p>
          <a:p>
            <a:r>
              <a:rPr lang="en-US" altLang="en-US" sz="1800"/>
              <a:t>5. Lissajous figures are used to measure frequency and phase of the waves under study.</a:t>
            </a:r>
          </a:p>
          <a:p>
            <a:r>
              <a:rPr lang="en-US" altLang="en-US" sz="1800"/>
              <a:t>6. A time-base generator produces saw-tooth voltage.</a:t>
            </a:r>
          </a:p>
          <a:p>
            <a:r>
              <a:rPr lang="en-US" altLang="en-US" sz="1800"/>
              <a:t>7. An oscilloscope amplifier is used to provide a faithful representation of input signal applied to its input terminals.</a:t>
            </a:r>
          </a:p>
        </p:txBody>
      </p:sp>
    </p:spTree>
    <p:extLst>
      <p:ext uri="{BB962C8B-B14F-4D97-AF65-F5344CB8AC3E}">
        <p14:creationId xmlns:p14="http://schemas.microsoft.com/office/powerpoint/2010/main" val="22346210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1981200" y="274638"/>
            <a:ext cx="8229600" cy="792162"/>
          </a:xfrm>
        </p:spPr>
        <p:txBody>
          <a:bodyPr/>
          <a:lstStyle/>
          <a:p>
            <a:r>
              <a:rPr lang="en-US" altLang="en-US" b="1"/>
              <a:t>IMPORTANT FORMULAE:</a:t>
            </a:r>
            <a:endParaRPr lang="en-US" altLang="en-US"/>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47800"/>
            <a:ext cx="7391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237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26571"/>
            <a:ext cx="10515600" cy="5850392"/>
          </a:xfrm>
        </p:spPr>
        <p:txBody>
          <a:bodyPr/>
          <a:lstStyle/>
          <a:p>
            <a:pPr algn="just"/>
            <a:r>
              <a:rPr lang="en-US"/>
              <a:t>Cathode ray oscilloscopes use luminous spots which are produced by striking the beam of electrons and this luminous spot moves in response variation in the input quantity. </a:t>
            </a:r>
          </a:p>
          <a:p>
            <a:pPr algn="just"/>
            <a:r>
              <a:rPr lang="en-US"/>
              <a:t>At this moment one question must be arise in our mind that why we are using only an electron beam? </a:t>
            </a:r>
          </a:p>
          <a:p>
            <a:pPr algn="just"/>
            <a:r>
              <a:rPr lang="en-US"/>
              <a:t>The reason behind this is low effects of beam of electrons that can be used for following the changes in the instantaneous values of rapidly changing input quantity. The general forms of cathode ray oscilloscope operate on </a:t>
            </a:r>
            <a:r>
              <a:rPr lang="en-US" u="sng">
                <a:hlinkClick r:id="rId2" tooltip="Voltage or Electric Potential Difference"/>
              </a:rPr>
              <a:t>voltages</a:t>
            </a:r>
            <a:r>
              <a:rPr lang="en-US"/>
              <a:t>.</a:t>
            </a:r>
          </a:p>
        </p:txBody>
      </p:sp>
    </p:spTree>
    <p:extLst>
      <p:ext uri="{BB962C8B-B14F-4D97-AF65-F5344CB8AC3E}">
        <p14:creationId xmlns:p14="http://schemas.microsoft.com/office/powerpoint/2010/main" val="35749075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endParaRPr lang="en-IN" altLang="en-US"/>
          </a:p>
        </p:txBody>
      </p:sp>
      <p:sp>
        <p:nvSpPr>
          <p:cNvPr id="64515" name="Content Placeholder 2"/>
          <p:cNvSpPr>
            <a:spLocks noGrp="1"/>
          </p:cNvSpPr>
          <p:nvPr>
            <p:ph sz="quarter" idx="1"/>
          </p:nvPr>
        </p:nvSpPr>
        <p:spPr/>
        <p:txBody>
          <a:bodyPr/>
          <a:lstStyle/>
          <a:p>
            <a:endParaRPr lang="en-IN" altLang="en-US"/>
          </a:p>
        </p:txBody>
      </p:sp>
      <p:pic>
        <p:nvPicPr>
          <p:cNvPr id="645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685800"/>
            <a:ext cx="8610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53426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endParaRPr lang="en-IN" altLang="en-US"/>
          </a:p>
        </p:txBody>
      </p:sp>
      <p:graphicFrame>
        <p:nvGraphicFramePr>
          <p:cNvPr id="4" name="Content Placeholder 3"/>
          <p:cNvGraphicFramePr>
            <a:graphicFrameLocks noGrp="1"/>
          </p:cNvGraphicFramePr>
          <p:nvPr>
            <p:ph sz="quarter" idx="1"/>
          </p:nvPr>
        </p:nvGraphicFramePr>
        <p:xfrm>
          <a:off x="2438400" y="609600"/>
          <a:ext cx="7772400" cy="6332538"/>
        </p:xfrm>
        <a:graphic>
          <a:graphicData uri="http://schemas.openxmlformats.org/drawingml/2006/table">
            <a:tbl>
              <a:tblPr firstRow="1" firstCol="1" bandRow="1">
                <a:tableStyleId>{5C22544A-7EE6-4342-B048-85BDC9FD1C3A}</a:tableStyleId>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96311">
                <a:tc>
                  <a:txBody>
                    <a:bodyPr/>
                    <a:lstStyle/>
                    <a:p>
                      <a:pPr algn="ctr">
                        <a:lnSpc>
                          <a:spcPct val="115000"/>
                        </a:lnSpc>
                        <a:spcAft>
                          <a:spcPts val="0"/>
                        </a:spcAft>
                      </a:pPr>
                      <a:r>
                        <a:rPr lang="en-IN" sz="2000" err="1">
                          <a:effectLst/>
                        </a:rPr>
                        <a:t>analog</a:t>
                      </a:r>
                      <a:r>
                        <a:rPr lang="en-IN" sz="2000">
                          <a:effectLst/>
                        </a:rPr>
                        <a:t> oscilloscope</a:t>
                      </a:r>
                      <a:endParaRPr lang="en-IN" sz="2000">
                        <a:effectLst/>
                        <a:latin typeface="Calibri"/>
                        <a:ea typeface="Calibri"/>
                        <a:cs typeface="Times New Roman"/>
                      </a:endParaRPr>
                    </a:p>
                  </a:txBody>
                  <a:tcPr marL="9525" marR="9525" marT="9525" marB="9525" anchor="ctr"/>
                </a:tc>
                <a:tc>
                  <a:txBody>
                    <a:bodyPr/>
                    <a:lstStyle/>
                    <a:p>
                      <a:pPr algn="ctr">
                        <a:lnSpc>
                          <a:spcPct val="115000"/>
                        </a:lnSpc>
                        <a:spcAft>
                          <a:spcPts val="0"/>
                        </a:spcAft>
                      </a:pPr>
                      <a:r>
                        <a:rPr lang="en-IN" sz="2000">
                          <a:effectLst/>
                        </a:rPr>
                        <a:t>digital oscilloscope</a:t>
                      </a:r>
                      <a:endParaRPr lang="en-IN" sz="2000">
                        <a:effectLst/>
                        <a:latin typeface="Calibri"/>
                        <a:ea typeface="Calibri"/>
                        <a:cs typeface="Times New Roman"/>
                      </a:endParaRPr>
                    </a:p>
                  </a:txBody>
                  <a:tcPr marL="9525" marR="9525" marT="9525" marB="9525" anchor="ctr"/>
                </a:tc>
                <a:extLst>
                  <a:ext uri="{0D108BD9-81ED-4DB2-BD59-A6C34878D82A}">
                    <a16:rowId xmlns:a16="http://schemas.microsoft.com/office/drawing/2014/main" val="10000"/>
                  </a:ext>
                </a:extLst>
              </a:tr>
              <a:tr h="1214228">
                <a:tc>
                  <a:txBody>
                    <a:bodyPr/>
                    <a:lstStyle/>
                    <a:p>
                      <a:pPr>
                        <a:lnSpc>
                          <a:spcPct val="115000"/>
                        </a:lnSpc>
                        <a:spcAft>
                          <a:spcPts val="0"/>
                        </a:spcAft>
                      </a:pPr>
                      <a:r>
                        <a:rPr lang="en-IN" sz="2000" err="1">
                          <a:effectLst/>
                        </a:rPr>
                        <a:t>Direcly</a:t>
                      </a:r>
                      <a:r>
                        <a:rPr lang="en-IN" sz="2000">
                          <a:effectLst/>
                        </a:rPr>
                        <a:t> reads </a:t>
                      </a:r>
                      <a:r>
                        <a:rPr lang="en-IN" sz="2000" err="1">
                          <a:effectLst/>
                        </a:rPr>
                        <a:t>analog</a:t>
                      </a:r>
                      <a:r>
                        <a:rPr lang="en-IN" sz="2000">
                          <a:effectLst/>
                        </a:rPr>
                        <a:t> voltage and displays it on screen. </a:t>
                      </a:r>
                      <a:endParaRPr lang="en-IN" sz="2000">
                        <a:effectLst/>
                        <a:latin typeface="Calibri"/>
                        <a:ea typeface="Calibri"/>
                        <a:cs typeface="Times New Roman"/>
                      </a:endParaRPr>
                    </a:p>
                  </a:txBody>
                  <a:tcPr marL="9525" marR="9525" marT="9525" marB="9525" anchor="ctr"/>
                </a:tc>
                <a:tc>
                  <a:txBody>
                    <a:bodyPr/>
                    <a:lstStyle/>
                    <a:p>
                      <a:pPr>
                        <a:lnSpc>
                          <a:spcPct val="115000"/>
                        </a:lnSpc>
                        <a:spcAft>
                          <a:spcPts val="0"/>
                        </a:spcAft>
                      </a:pPr>
                      <a:r>
                        <a:rPr lang="en-IN" sz="2000">
                          <a:effectLst/>
                        </a:rPr>
                        <a:t>It reads the analog voltage and converts it into digital form before being displayed on the screen. </a:t>
                      </a:r>
                      <a:endParaRPr lang="en-IN" sz="2000">
                        <a:effectLst/>
                        <a:latin typeface="Calibri"/>
                        <a:ea typeface="Calibri"/>
                        <a:cs typeface="Times New Roman"/>
                      </a:endParaRPr>
                    </a:p>
                  </a:txBody>
                  <a:tcPr marL="9525" marR="9525" marT="9525" marB="9525" anchor="ctr"/>
                </a:tc>
                <a:extLst>
                  <a:ext uri="{0D108BD9-81ED-4DB2-BD59-A6C34878D82A}">
                    <a16:rowId xmlns:a16="http://schemas.microsoft.com/office/drawing/2014/main" val="10001"/>
                  </a:ext>
                </a:extLst>
              </a:tr>
              <a:tr h="1214228">
                <a:tc>
                  <a:txBody>
                    <a:bodyPr/>
                    <a:lstStyle/>
                    <a:p>
                      <a:pPr>
                        <a:lnSpc>
                          <a:spcPct val="115000"/>
                        </a:lnSpc>
                        <a:spcAft>
                          <a:spcPts val="0"/>
                        </a:spcAft>
                      </a:pPr>
                      <a:r>
                        <a:rPr lang="en-IN" sz="2000">
                          <a:effectLst/>
                        </a:rPr>
                        <a:t>Do not require ADC, microprocessor and </a:t>
                      </a:r>
                      <a:r>
                        <a:rPr lang="en-IN" sz="2000" err="1">
                          <a:effectLst/>
                        </a:rPr>
                        <a:t>acquision</a:t>
                      </a:r>
                      <a:r>
                        <a:rPr lang="en-IN" sz="2000">
                          <a:effectLst/>
                        </a:rPr>
                        <a:t> memory </a:t>
                      </a:r>
                      <a:endParaRPr lang="en-IN" sz="2000">
                        <a:effectLst/>
                        <a:latin typeface="Calibri"/>
                        <a:ea typeface="Calibri"/>
                        <a:cs typeface="Times New Roman"/>
                      </a:endParaRPr>
                    </a:p>
                  </a:txBody>
                  <a:tcPr marL="9525" marR="9525" marT="9525" marB="9525" anchor="ctr"/>
                </a:tc>
                <a:tc>
                  <a:txBody>
                    <a:bodyPr/>
                    <a:lstStyle/>
                    <a:p>
                      <a:pPr>
                        <a:lnSpc>
                          <a:spcPct val="115000"/>
                        </a:lnSpc>
                        <a:spcAft>
                          <a:spcPts val="0"/>
                        </a:spcAft>
                      </a:pPr>
                      <a:r>
                        <a:rPr lang="en-IN" sz="2000">
                          <a:effectLst/>
                        </a:rPr>
                        <a:t>Requires ADC, microprocessor and acquisition memory </a:t>
                      </a:r>
                      <a:endParaRPr lang="en-IN" sz="2000">
                        <a:effectLst/>
                        <a:latin typeface="Calibri"/>
                        <a:ea typeface="Calibri"/>
                        <a:cs typeface="Times New Roman"/>
                      </a:endParaRPr>
                    </a:p>
                  </a:txBody>
                  <a:tcPr marL="9525" marR="9525" marT="9525" marB="9525" anchor="ctr"/>
                </a:tc>
                <a:extLst>
                  <a:ext uri="{0D108BD9-81ED-4DB2-BD59-A6C34878D82A}">
                    <a16:rowId xmlns:a16="http://schemas.microsoft.com/office/drawing/2014/main" val="10002"/>
                  </a:ext>
                </a:extLst>
              </a:tr>
              <a:tr h="1559947">
                <a:tc>
                  <a:txBody>
                    <a:bodyPr/>
                    <a:lstStyle/>
                    <a:p>
                      <a:pPr>
                        <a:lnSpc>
                          <a:spcPct val="115000"/>
                        </a:lnSpc>
                        <a:spcAft>
                          <a:spcPts val="0"/>
                        </a:spcAft>
                      </a:pPr>
                      <a:r>
                        <a:rPr lang="en-IN" sz="2000">
                          <a:effectLst/>
                        </a:rPr>
                        <a:t>Can only </a:t>
                      </a:r>
                      <a:r>
                        <a:rPr lang="en-IN" sz="2000" err="1">
                          <a:effectLst/>
                        </a:rPr>
                        <a:t>analyze</a:t>
                      </a:r>
                      <a:r>
                        <a:rPr lang="en-IN" sz="2000">
                          <a:effectLst/>
                        </a:rPr>
                        <a:t> signal in real time as there is no storage memory available. </a:t>
                      </a:r>
                      <a:endParaRPr lang="en-IN" sz="2000">
                        <a:effectLst/>
                        <a:latin typeface="Calibri"/>
                        <a:ea typeface="Calibri"/>
                        <a:cs typeface="Times New Roman"/>
                      </a:endParaRPr>
                    </a:p>
                  </a:txBody>
                  <a:tcPr marL="9525" marR="9525" marT="9525" marB="9525" anchor="ctr"/>
                </a:tc>
                <a:tc>
                  <a:txBody>
                    <a:bodyPr/>
                    <a:lstStyle/>
                    <a:p>
                      <a:pPr>
                        <a:lnSpc>
                          <a:spcPct val="115000"/>
                        </a:lnSpc>
                        <a:spcAft>
                          <a:spcPts val="0"/>
                        </a:spcAft>
                      </a:pPr>
                      <a:r>
                        <a:rPr lang="en-IN" sz="2000">
                          <a:effectLst/>
                        </a:rPr>
                        <a:t>Can analyze signal in real time as well as can analyze previously acquired large samples of data with facility of storage available.</a:t>
                      </a:r>
                      <a:endParaRPr lang="en-IN" sz="2000">
                        <a:effectLst/>
                        <a:latin typeface="Calibri"/>
                        <a:ea typeface="Calibri"/>
                        <a:cs typeface="Times New Roman"/>
                      </a:endParaRPr>
                    </a:p>
                  </a:txBody>
                  <a:tcPr marL="9525" marR="9525" marT="9525" marB="9525" anchor="ctr"/>
                </a:tc>
                <a:extLst>
                  <a:ext uri="{0D108BD9-81ED-4DB2-BD59-A6C34878D82A}">
                    <a16:rowId xmlns:a16="http://schemas.microsoft.com/office/drawing/2014/main" val="10003"/>
                  </a:ext>
                </a:extLst>
              </a:tr>
              <a:tr h="1947824">
                <a:tc>
                  <a:txBody>
                    <a:bodyPr/>
                    <a:lstStyle/>
                    <a:p>
                      <a:pPr>
                        <a:lnSpc>
                          <a:spcPct val="115000"/>
                        </a:lnSpc>
                        <a:spcAft>
                          <a:spcPts val="0"/>
                        </a:spcAft>
                      </a:pPr>
                      <a:r>
                        <a:rPr lang="en-IN" sz="2000">
                          <a:effectLst/>
                        </a:rPr>
                        <a:t>Can not </a:t>
                      </a:r>
                      <a:r>
                        <a:rPr lang="en-IN" sz="2000" err="1">
                          <a:effectLst/>
                        </a:rPr>
                        <a:t>analyze</a:t>
                      </a:r>
                      <a:r>
                        <a:rPr lang="en-IN" sz="2000">
                          <a:effectLst/>
                        </a:rPr>
                        <a:t> high frequency sharp rise time transients</a:t>
                      </a:r>
                      <a:endParaRPr lang="en-IN" sz="2000">
                        <a:effectLst/>
                        <a:latin typeface="Calibri"/>
                        <a:ea typeface="Calibri"/>
                        <a:cs typeface="Times New Roman"/>
                      </a:endParaRPr>
                    </a:p>
                  </a:txBody>
                  <a:tcPr marL="9525" marR="9525" marT="9525" marB="9525" anchor="ctr"/>
                </a:tc>
                <a:tc>
                  <a:txBody>
                    <a:bodyPr/>
                    <a:lstStyle/>
                    <a:p>
                      <a:pPr>
                        <a:lnSpc>
                          <a:spcPct val="115000"/>
                        </a:lnSpc>
                        <a:spcAft>
                          <a:spcPts val="0"/>
                        </a:spcAft>
                      </a:pPr>
                      <a:r>
                        <a:rPr lang="en-IN" sz="2000">
                          <a:effectLst/>
                        </a:rPr>
                        <a:t>Can </a:t>
                      </a:r>
                      <a:r>
                        <a:rPr lang="en-IN" sz="2000" err="1">
                          <a:effectLst/>
                        </a:rPr>
                        <a:t>analyze</a:t>
                      </a:r>
                      <a:r>
                        <a:rPr lang="en-IN" sz="2000">
                          <a:effectLst/>
                        </a:rPr>
                        <a:t> high frequency transients due to advanced DSP algorithms available and ported on microprocessor which can operate on stored samples of input voltage. </a:t>
                      </a:r>
                      <a:endParaRPr lang="en-IN" sz="2000">
                        <a:effectLst/>
                        <a:latin typeface="Calibri"/>
                        <a:ea typeface="Calibri"/>
                        <a:cs typeface="Times New Roman"/>
                      </a:endParaRPr>
                    </a:p>
                  </a:txBody>
                  <a:tcPr marL="9525" marR="9525" marT="9525" marB="952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849098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2331" y="365125"/>
            <a:ext cx="10802983" cy="5811837"/>
          </a:xfrm>
          <a:prstGeom prst="rect">
            <a:avLst/>
          </a:prstGeom>
        </p:spPr>
      </p:pic>
    </p:spTree>
    <p:extLst>
      <p:ext uri="{BB962C8B-B14F-4D97-AF65-F5344CB8AC3E}">
        <p14:creationId xmlns:p14="http://schemas.microsoft.com/office/powerpoint/2010/main" val="858506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62594" y="595112"/>
            <a:ext cx="10593977" cy="6262888"/>
          </a:xfrm>
          <a:prstGeom prst="rect">
            <a:avLst/>
          </a:prstGeom>
        </p:spPr>
      </p:pic>
    </p:spTree>
    <p:extLst>
      <p:ext uri="{BB962C8B-B14F-4D97-AF65-F5344CB8AC3E}">
        <p14:creationId xmlns:p14="http://schemas.microsoft.com/office/powerpoint/2010/main" val="3892290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05394" y="545398"/>
            <a:ext cx="10241280" cy="1649162"/>
          </a:xfrm>
          <a:prstGeom prst="rect">
            <a:avLst/>
          </a:prstGeom>
        </p:spPr>
      </p:pic>
      <p:pic>
        <p:nvPicPr>
          <p:cNvPr id="5" name="Picture 4"/>
          <p:cNvPicPr>
            <a:picLocks noChangeAspect="1"/>
          </p:cNvPicPr>
          <p:nvPr/>
        </p:nvPicPr>
        <p:blipFill>
          <a:blip r:embed="rId3"/>
          <a:stretch>
            <a:fillRect/>
          </a:stretch>
        </p:blipFill>
        <p:spPr>
          <a:xfrm>
            <a:off x="1136470" y="1946366"/>
            <a:ext cx="10217330" cy="3239587"/>
          </a:xfrm>
          <a:prstGeom prst="rect">
            <a:avLst/>
          </a:prstGeom>
        </p:spPr>
      </p:pic>
    </p:spTree>
    <p:extLst>
      <p:ext uri="{BB962C8B-B14F-4D97-AF65-F5344CB8AC3E}">
        <p14:creationId xmlns:p14="http://schemas.microsoft.com/office/powerpoint/2010/main" val="10659906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43691"/>
            <a:ext cx="10657114" cy="5787051"/>
          </a:xfrm>
          <a:prstGeom prst="rect">
            <a:avLst/>
          </a:prstGeom>
        </p:spPr>
      </p:pic>
    </p:spTree>
    <p:extLst>
      <p:ext uri="{BB962C8B-B14F-4D97-AF65-F5344CB8AC3E}">
        <p14:creationId xmlns:p14="http://schemas.microsoft.com/office/powerpoint/2010/main" val="31442894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4766" y="824117"/>
            <a:ext cx="10946674" cy="3578066"/>
          </a:xfrm>
          <a:prstGeom prst="rect">
            <a:avLst/>
          </a:prstGeom>
        </p:spPr>
      </p:pic>
    </p:spTree>
    <p:extLst>
      <p:ext uri="{BB962C8B-B14F-4D97-AF65-F5344CB8AC3E}">
        <p14:creationId xmlns:p14="http://schemas.microsoft.com/office/powerpoint/2010/main" val="41292310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0"/>
            <a:ext cx="10630989" cy="6631813"/>
          </a:xfrm>
          <a:prstGeom prst="rect">
            <a:avLst/>
          </a:prstGeom>
        </p:spPr>
      </p:pic>
    </p:spTree>
    <p:extLst>
      <p:ext uri="{BB962C8B-B14F-4D97-AF65-F5344CB8AC3E}">
        <p14:creationId xmlns:p14="http://schemas.microsoft.com/office/powerpoint/2010/main" val="31089625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496389"/>
            <a:ext cx="10644051" cy="5826033"/>
          </a:xfrm>
          <a:prstGeom prst="rect">
            <a:avLst/>
          </a:prstGeom>
        </p:spPr>
      </p:pic>
    </p:spTree>
    <p:extLst>
      <p:ext uri="{BB962C8B-B14F-4D97-AF65-F5344CB8AC3E}">
        <p14:creationId xmlns:p14="http://schemas.microsoft.com/office/powerpoint/2010/main" val="2805866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496389"/>
            <a:ext cx="10515600" cy="4201728"/>
          </a:xfrm>
          <a:prstGeom prst="rect">
            <a:avLst/>
          </a:prstGeom>
        </p:spPr>
      </p:pic>
    </p:spTree>
    <p:extLst>
      <p:ext uri="{BB962C8B-B14F-4D97-AF65-F5344CB8AC3E}">
        <p14:creationId xmlns:p14="http://schemas.microsoft.com/office/powerpoint/2010/main" val="106875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5577"/>
            <a:ext cx="10515600" cy="5641386"/>
          </a:xfrm>
        </p:spPr>
        <p:txBody>
          <a:bodyPr/>
          <a:lstStyle/>
          <a:p>
            <a:pPr algn="just"/>
            <a:r>
              <a:rPr lang="en-US"/>
              <a:t>So the input quantity that we have talked above is voltage. Nowadays, with the help of </a:t>
            </a:r>
            <a:r>
              <a:rPr lang="en-US" u="sng">
                <a:hlinkClick r:id="rId2"/>
              </a:rPr>
              <a:t>transducers</a:t>
            </a:r>
            <a:r>
              <a:rPr lang="en-US"/>
              <a:t> it is possible to convert various physical quantities like </a:t>
            </a:r>
            <a:r>
              <a:rPr lang="en-US" u="sng">
                <a:hlinkClick r:id="rId3"/>
              </a:rPr>
              <a:t>current</a:t>
            </a:r>
            <a:r>
              <a:rPr lang="en-US"/>
              <a:t>, pressure, acceleration </a:t>
            </a:r>
            <a:r>
              <a:rPr lang="en-US" err="1"/>
              <a:t>etc</a:t>
            </a:r>
            <a:r>
              <a:rPr lang="en-US"/>
              <a:t> to voltage thus it enable us to have a visual representations of these various quantities on </a:t>
            </a:r>
            <a:r>
              <a:rPr lang="en-US" b="1"/>
              <a:t>cathode ray oscilloscope</a:t>
            </a:r>
            <a:r>
              <a:rPr lang="en-US"/>
              <a:t>. </a:t>
            </a:r>
          </a:p>
          <a:p>
            <a:pPr algn="just"/>
            <a:r>
              <a:rPr lang="en-US"/>
              <a:t>Now let us look at the constructional details of the cathode ray oscilloscope</a:t>
            </a:r>
          </a:p>
        </p:txBody>
      </p:sp>
    </p:spTree>
    <p:extLst>
      <p:ext uri="{BB962C8B-B14F-4D97-AF65-F5344CB8AC3E}">
        <p14:creationId xmlns:p14="http://schemas.microsoft.com/office/powerpoint/2010/main" val="355754834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058091" y="522514"/>
            <a:ext cx="10295709" cy="5100072"/>
          </a:xfrm>
          <a:prstGeom prst="rect">
            <a:avLst/>
          </a:prstGeom>
        </p:spPr>
      </p:pic>
    </p:spTree>
    <p:extLst>
      <p:ext uri="{BB962C8B-B14F-4D97-AF65-F5344CB8AC3E}">
        <p14:creationId xmlns:p14="http://schemas.microsoft.com/office/powerpoint/2010/main" val="17834306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64780" y="492686"/>
            <a:ext cx="9394511" cy="1584307"/>
          </a:xfrm>
          <a:prstGeom prst="rect">
            <a:avLst/>
          </a:prstGeom>
        </p:spPr>
      </p:pic>
    </p:spTree>
    <p:extLst>
      <p:ext uri="{BB962C8B-B14F-4D97-AF65-F5344CB8AC3E}">
        <p14:creationId xmlns:p14="http://schemas.microsoft.com/office/powerpoint/2010/main" val="13378212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8701" y="261258"/>
            <a:ext cx="8221035" cy="6596742"/>
          </a:xfrm>
          <a:prstGeom prst="rect">
            <a:avLst/>
          </a:prstGeom>
        </p:spPr>
      </p:pic>
    </p:spTree>
    <p:extLst>
      <p:ext uri="{BB962C8B-B14F-4D97-AF65-F5344CB8AC3E}">
        <p14:creationId xmlns:p14="http://schemas.microsoft.com/office/powerpoint/2010/main" val="40373639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62067" y="570445"/>
            <a:ext cx="5667866" cy="5717110"/>
          </a:xfrm>
          <a:prstGeom prst="rect">
            <a:avLst/>
          </a:prstGeom>
        </p:spPr>
      </p:pic>
    </p:spTree>
    <p:extLst>
      <p:ext uri="{BB962C8B-B14F-4D97-AF65-F5344CB8AC3E}">
        <p14:creationId xmlns:p14="http://schemas.microsoft.com/office/powerpoint/2010/main" val="15849306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15291" y="365125"/>
            <a:ext cx="9640389" cy="5408658"/>
          </a:xfrm>
          <a:prstGeom prst="rect">
            <a:avLst/>
          </a:prstGeom>
        </p:spPr>
      </p:pic>
    </p:spTree>
    <p:extLst>
      <p:ext uri="{BB962C8B-B14F-4D97-AF65-F5344CB8AC3E}">
        <p14:creationId xmlns:p14="http://schemas.microsoft.com/office/powerpoint/2010/main" val="7318539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19794" y="470264"/>
            <a:ext cx="9836332" cy="4122432"/>
          </a:xfrm>
          <a:prstGeom prst="rect">
            <a:avLst/>
          </a:prstGeom>
        </p:spPr>
      </p:pic>
    </p:spTree>
    <p:extLst>
      <p:ext uri="{BB962C8B-B14F-4D97-AF65-F5344CB8AC3E}">
        <p14:creationId xmlns:p14="http://schemas.microsoft.com/office/powerpoint/2010/main" val="3418045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4766"/>
            <a:ext cx="10515600" cy="5602197"/>
          </a:xfrm>
        </p:spPr>
        <p:txBody>
          <a:bodyPr/>
          <a:lstStyle/>
          <a:p>
            <a:r>
              <a:rPr lang="en-US"/>
              <a:t>Block Diagram of CRO </a:t>
            </a:r>
          </a:p>
          <a:p>
            <a:r>
              <a:rPr lang="en-US"/>
              <a:t>Fig. 7.3 shows the block diagram of a CRO. As seen in the diagram, it consists of the following major sub-systems:</a:t>
            </a:r>
          </a:p>
          <a:p>
            <a:endParaRPr lang="en-US"/>
          </a:p>
        </p:txBody>
      </p:sp>
      <p:pic>
        <p:nvPicPr>
          <p:cNvPr id="4" name="Picture 3" descr="cathode ray oscilloscope"/>
          <p:cNvPicPr/>
          <p:nvPr/>
        </p:nvPicPr>
        <p:blipFill>
          <a:blip r:embed="rId2">
            <a:extLst>
              <a:ext uri="{28A0092B-C50C-407E-A947-70E740481C1C}">
                <a14:useLocalDpi xmlns:a14="http://schemas.microsoft.com/office/drawing/2010/main" val="0"/>
              </a:ext>
            </a:extLst>
          </a:blip>
          <a:srcRect/>
          <a:stretch>
            <a:fillRect/>
          </a:stretch>
        </p:blipFill>
        <p:spPr bwMode="auto">
          <a:xfrm>
            <a:off x="1280160" y="2010047"/>
            <a:ext cx="10073639" cy="4457700"/>
          </a:xfrm>
          <a:prstGeom prst="rect">
            <a:avLst/>
          </a:prstGeom>
          <a:noFill/>
          <a:ln>
            <a:noFill/>
          </a:ln>
        </p:spPr>
      </p:pic>
    </p:spTree>
    <p:extLst>
      <p:ext uri="{BB962C8B-B14F-4D97-AF65-F5344CB8AC3E}">
        <p14:creationId xmlns:p14="http://schemas.microsoft.com/office/powerpoint/2010/main" val="265743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INTRODUCTION:</a:t>
            </a:r>
            <a:endParaRPr lang="en-US"/>
          </a:p>
        </p:txBody>
      </p:sp>
      <p:sp>
        <p:nvSpPr>
          <p:cNvPr id="3" name="Content Placeholder 2"/>
          <p:cNvSpPr>
            <a:spLocks noGrp="1"/>
          </p:cNvSpPr>
          <p:nvPr>
            <p:ph idx="1"/>
          </p:nvPr>
        </p:nvSpPr>
        <p:spPr/>
        <p:txBody>
          <a:bodyPr/>
          <a:lstStyle/>
          <a:p>
            <a:r>
              <a:rPr lang="en-US"/>
              <a:t>Cathode Ray Oscilloscope, Block diagram, Functions of each block</a:t>
            </a:r>
          </a:p>
          <a:p>
            <a:endParaRPr lang="en-US"/>
          </a:p>
        </p:txBody>
      </p:sp>
    </p:spTree>
    <p:extLst>
      <p:ext uri="{BB962C8B-B14F-4D97-AF65-F5344CB8AC3E}">
        <p14:creationId xmlns:p14="http://schemas.microsoft.com/office/powerpoint/2010/main" val="785651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endParaRPr lang="en-IN" altLang="en-US"/>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569913"/>
            <a:ext cx="8558213" cy="461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2" name="TextBox 1"/>
          <p:cNvSpPr txBox="1">
            <a:spLocks noChangeArrowheads="1"/>
          </p:cNvSpPr>
          <p:nvPr/>
        </p:nvSpPr>
        <p:spPr bwMode="auto">
          <a:xfrm>
            <a:off x="4038600" y="5791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ADCEDC"/>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EB641B"/>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EB641B"/>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en-US" sz="1800">
                <a:latin typeface="Arial" panose="020B0604020202020204" pitchFamily="34" charset="0"/>
              </a:rPr>
              <a:t>Block Diagram of CRO</a:t>
            </a:r>
            <a:endParaRPr lang="en-IN" altLang="en-US" sz="1800">
              <a:latin typeface="Arial" panose="020B0604020202020204" pitchFamily="34" charset="0"/>
            </a:endParaRPr>
          </a:p>
        </p:txBody>
      </p:sp>
    </p:spTree>
    <p:extLst>
      <p:ext uri="{BB962C8B-B14F-4D97-AF65-F5344CB8AC3E}">
        <p14:creationId xmlns:p14="http://schemas.microsoft.com/office/powerpoint/2010/main" val="1010786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905000" y="274638"/>
            <a:ext cx="8305800" cy="1143000"/>
          </a:xfrm>
        </p:spPr>
        <p:txBody>
          <a:bodyPr/>
          <a:lstStyle/>
          <a:p>
            <a:pPr eaLnBrk="1" hangingPunct="1"/>
            <a:r>
              <a:rPr lang="en-US" altLang="en-US" sz="2800" b="1"/>
              <a:t>COMPONENTS OF THE CATHODE-RAY OSCILLOSCOPE:</a:t>
            </a:r>
            <a:endParaRPr lang="en-US" altLang="en-US" sz="2800"/>
          </a:p>
        </p:txBody>
      </p:sp>
      <p:sp>
        <p:nvSpPr>
          <p:cNvPr id="14339" name="Content Placeholder 2"/>
          <p:cNvSpPr>
            <a:spLocks noGrp="1"/>
          </p:cNvSpPr>
          <p:nvPr>
            <p:ph sz="quarter" idx="1"/>
          </p:nvPr>
        </p:nvSpPr>
        <p:spPr>
          <a:xfrm>
            <a:off x="1905000" y="1447800"/>
            <a:ext cx="8305800" cy="5105400"/>
          </a:xfrm>
        </p:spPr>
        <p:txBody>
          <a:bodyPr/>
          <a:lstStyle/>
          <a:p>
            <a:pPr eaLnBrk="1" hangingPunct="1">
              <a:buFont typeface="Wingdings 2" panose="05020102010507070707" pitchFamily="18" charset="2"/>
              <a:buNone/>
            </a:pPr>
            <a:r>
              <a:rPr lang="en-US" altLang="en-US"/>
              <a:t>   </a:t>
            </a:r>
          </a:p>
          <a:p>
            <a:pPr eaLnBrk="1" hangingPunct="1">
              <a:buFont typeface="Wingdings 2" panose="05020102010507070707" pitchFamily="18" charset="2"/>
              <a:buNone/>
            </a:pPr>
            <a:r>
              <a:rPr lang="en-US" altLang="en-US" b="1" u="sng"/>
              <a:t>The CRO consists of the following:</a:t>
            </a:r>
          </a:p>
          <a:p>
            <a:pPr eaLnBrk="1" hangingPunct="1"/>
            <a:r>
              <a:rPr lang="en-US" altLang="en-US"/>
              <a:t>Display</a:t>
            </a:r>
          </a:p>
          <a:p>
            <a:pPr eaLnBrk="1" hangingPunct="1"/>
            <a:r>
              <a:rPr lang="en-US" altLang="en-US"/>
              <a:t>CRT</a:t>
            </a:r>
          </a:p>
          <a:p>
            <a:pPr eaLnBrk="1" hangingPunct="1"/>
            <a:r>
              <a:rPr lang="en-US" altLang="en-US"/>
              <a:t>Vertical amplifier</a:t>
            </a:r>
          </a:p>
          <a:p>
            <a:pPr eaLnBrk="1" hangingPunct="1"/>
            <a:r>
              <a:rPr lang="en-US" altLang="en-US"/>
              <a:t> Horizontal amplifier</a:t>
            </a:r>
          </a:p>
          <a:p>
            <a:pPr eaLnBrk="1" hangingPunct="1"/>
            <a:r>
              <a:rPr lang="en-US" altLang="en-US"/>
              <a:t>Time-base generator</a:t>
            </a:r>
          </a:p>
          <a:p>
            <a:pPr eaLnBrk="1" hangingPunct="1"/>
            <a:r>
              <a:rPr lang="en-US" altLang="en-US"/>
              <a:t> Triggering circuit</a:t>
            </a:r>
          </a:p>
          <a:p>
            <a:pPr eaLnBrk="1" hangingPunct="1"/>
            <a:r>
              <a:rPr lang="en-US" altLang="en-US"/>
              <a:t> High and Low voltage supply</a:t>
            </a:r>
          </a:p>
          <a:p>
            <a:pPr eaLnBrk="1" hangingPunct="1"/>
            <a:r>
              <a:rPr lang="en-US" altLang="en-US"/>
              <a:t> Delay line</a:t>
            </a:r>
          </a:p>
        </p:txBody>
      </p:sp>
    </p:spTree>
    <p:extLst>
      <p:ext uri="{BB962C8B-B14F-4D97-AF65-F5344CB8AC3E}">
        <p14:creationId xmlns:p14="http://schemas.microsoft.com/office/powerpoint/2010/main" val="3491765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0261"/>
            <a:ext cx="10515600" cy="6191795"/>
          </a:xfrm>
        </p:spPr>
        <p:txBody>
          <a:bodyPr>
            <a:normAutofit fontScale="92500" lnSpcReduction="20000"/>
          </a:bodyPr>
          <a:lstStyle/>
          <a:p>
            <a:pPr marL="514350" indent="-514350">
              <a:buAutoNum type="arabicPeriod"/>
            </a:pPr>
            <a:r>
              <a:rPr lang="en-US" b="1" u="sng"/>
              <a:t>Display. </a:t>
            </a:r>
          </a:p>
          <a:p>
            <a:pPr marL="0" indent="0" algn="just">
              <a:buNone/>
            </a:pPr>
            <a:r>
              <a:rPr lang="en-US"/>
              <a:t>In all the modern oscilloscopes it is usually LCD panel. In the old oscilloscopes the display was a cathode ray tube or CRT. The display whether LCD panel or CRT is laid out with both horizontal and vertical reference lines referred to as the </a:t>
            </a:r>
            <a:r>
              <a:rPr lang="en-US" err="1"/>
              <a:t>graticule</a:t>
            </a:r>
            <a:r>
              <a:rPr lang="en-US"/>
              <a:t>. In addition to the screen, most display sections are equipped with three basic controls, a focus knob,	an	intensity knob	and	a	beam	finder	button.</a:t>
            </a:r>
          </a:p>
          <a:p>
            <a:pPr marL="0" indent="0" algn="just">
              <a:buNone/>
            </a:pPr>
            <a:endParaRPr lang="en-US"/>
          </a:p>
          <a:p>
            <a:pPr marL="0" indent="0" algn="just">
              <a:buNone/>
            </a:pPr>
            <a:r>
              <a:rPr lang="en-US"/>
              <a:t>2. </a:t>
            </a:r>
            <a:r>
              <a:rPr lang="en-US" b="1" u="sng"/>
              <a:t>Cathode Ray Tube (CRT). </a:t>
            </a:r>
            <a:r>
              <a:rPr lang="en-US"/>
              <a:t>This is the cathode ray tube which emits electrons that strikes the phosphor screen internally to provide a visual display of signal. It displays the quantity being measured. </a:t>
            </a:r>
          </a:p>
          <a:p>
            <a:pPr marL="0" indent="0" algn="just">
              <a:buNone/>
            </a:pPr>
            <a:endParaRPr lang="en-US"/>
          </a:p>
          <a:p>
            <a:pPr marL="0" indent="0" algn="just">
              <a:buNone/>
            </a:pPr>
            <a:r>
              <a:rPr lang="en-US"/>
              <a:t>3. </a:t>
            </a:r>
            <a:r>
              <a:rPr lang="en-US" b="1" u="sng"/>
              <a:t>Vertical amplifier</a:t>
            </a:r>
            <a:r>
              <a:rPr lang="en-US"/>
              <a:t>.	It	amplifies	the	signal	waveform to be	viewed.  It is a wide band amplifier used to amplify signals in the vertical section. The gain of the amplifier is set by </a:t>
            </a:r>
            <a:r>
              <a:rPr lang="en-US" i="1"/>
              <a:t>V/</a:t>
            </a:r>
            <a:r>
              <a:rPr lang="en-US" i="1" err="1"/>
              <a:t>Div</a:t>
            </a:r>
            <a:r>
              <a:rPr lang="en-US" i="1"/>
              <a:t> </a:t>
            </a:r>
            <a:r>
              <a:rPr lang="en-US"/>
              <a:t>knob.</a:t>
            </a:r>
          </a:p>
          <a:p>
            <a:pPr marL="0" indent="0" algn="just">
              <a:buNone/>
            </a:pPr>
            <a:endParaRPr lang="en-US"/>
          </a:p>
          <a:p>
            <a:pPr marL="0" indent="0" algn="just">
              <a:buNone/>
            </a:pPr>
            <a:r>
              <a:rPr lang="en-US" b="1" u="sng"/>
              <a:t>4. Delay Line</a:t>
            </a:r>
            <a:r>
              <a:rPr lang="en-US"/>
              <a:t>. It is used to delay the signal for some time in the vertical sections</a:t>
            </a:r>
          </a:p>
        </p:txBody>
      </p:sp>
    </p:spTree>
    <p:extLst>
      <p:ext uri="{BB962C8B-B14F-4D97-AF65-F5344CB8AC3E}">
        <p14:creationId xmlns:p14="http://schemas.microsoft.com/office/powerpoint/2010/main" val="245819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8640"/>
            <a:ext cx="10515600" cy="5628323"/>
          </a:xfrm>
        </p:spPr>
        <p:txBody>
          <a:bodyPr>
            <a:normAutofit/>
          </a:bodyPr>
          <a:lstStyle/>
          <a:p>
            <a:pPr marL="0" indent="0" algn="just">
              <a:buNone/>
            </a:pPr>
            <a:r>
              <a:rPr lang="en-US" b="1" u="sng"/>
              <a:t>5. Horizontal amplifier</a:t>
            </a:r>
            <a:r>
              <a:rPr lang="en-US"/>
              <a:t>. This is used to amplify the saw tooth voltage which is then applied to the X-plates. </a:t>
            </a:r>
          </a:p>
          <a:p>
            <a:pPr marL="0" indent="0" algn="just">
              <a:buNone/>
            </a:pPr>
            <a:r>
              <a:rPr lang="en-US" b="1" u="sng"/>
              <a:t>6. Sweep generator</a:t>
            </a:r>
            <a:r>
              <a:rPr lang="en-US"/>
              <a:t>.	Produces	saw tooth	voltage waveform	 used	for	horizontal	deflection	of	the electron beam. </a:t>
            </a:r>
          </a:p>
          <a:p>
            <a:pPr marL="514350" indent="-514350" algn="just">
              <a:buAutoNum type="arabicPeriod" startAt="7"/>
            </a:pPr>
            <a:r>
              <a:rPr lang="en-US" b="1" u="sng"/>
              <a:t>Trigger circuit.   </a:t>
            </a:r>
            <a:r>
              <a:rPr lang="en-US"/>
              <a:t>Produces trigger pulses to start horizontal sweep. It converts the incoming signal into trigger pulses so that the input signal and the sweep frequency can be synchronized. </a:t>
            </a:r>
          </a:p>
          <a:p>
            <a:pPr marL="514350" indent="-514350" algn="just">
              <a:buAutoNum type="arabicPeriod" startAt="7"/>
            </a:pPr>
            <a:r>
              <a:rPr lang="en-US" b="1" u="sng"/>
              <a:t> High and low. Voltage power supply. </a:t>
            </a:r>
          </a:p>
          <a:p>
            <a:pPr marL="0" indent="0">
              <a:buNone/>
            </a:pPr>
            <a:r>
              <a:rPr lang="en-US"/>
              <a:t>High and low. Voltage power supply. Two voltages are generated in CRO  </a:t>
            </a:r>
          </a:p>
          <a:p>
            <a:r>
              <a:rPr lang="en-US"/>
              <a:t>(a) The low voltage supply is from +300 to 400 V. </a:t>
            </a:r>
          </a:p>
          <a:p>
            <a:r>
              <a:rPr lang="en-US"/>
              <a:t>(b) The high voltage supply is from –1000 to –1500 V. </a:t>
            </a:r>
          </a:p>
          <a:p>
            <a:pPr marL="514350" indent="-514350" algn="just">
              <a:buAutoNum type="arabicPeriod" startAt="7"/>
            </a:pPr>
            <a:endParaRPr lang="en-US"/>
          </a:p>
        </p:txBody>
      </p:sp>
    </p:spTree>
    <p:extLst>
      <p:ext uri="{BB962C8B-B14F-4D97-AF65-F5344CB8AC3E}">
        <p14:creationId xmlns:p14="http://schemas.microsoft.com/office/powerpoint/2010/main" val="2358612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HORIZONTAL DEFLECTION SYSTEM (HDS) </a:t>
            </a:r>
            <a:endParaRPr lang="en-US"/>
          </a:p>
        </p:txBody>
      </p:sp>
      <p:sp>
        <p:nvSpPr>
          <p:cNvPr id="3" name="Content Placeholder 2"/>
          <p:cNvSpPr>
            <a:spLocks noGrp="1"/>
          </p:cNvSpPr>
          <p:nvPr>
            <p:ph idx="1"/>
          </p:nvPr>
        </p:nvSpPr>
        <p:spPr/>
        <p:txBody>
          <a:bodyPr/>
          <a:lstStyle/>
          <a:p>
            <a:pPr algn="just"/>
            <a:r>
              <a:rPr lang="en-US"/>
              <a:t>Typically in any CRO,  trigger circuit, time-base generator and horizontal amplifier together constitute the Horizontal Deflection System (HDS). </a:t>
            </a:r>
          </a:p>
          <a:p>
            <a:pPr algn="just"/>
            <a:r>
              <a:rPr lang="en-US"/>
              <a:t>The main function of the HDS is to deflect horizontal portion of the trace at a constant rate as a function of time and which is a function of the input signal to be tested. </a:t>
            </a:r>
          </a:p>
        </p:txBody>
      </p:sp>
      <p:pic>
        <p:nvPicPr>
          <p:cNvPr id="4" name="Picture 3"/>
          <p:cNvPicPr>
            <a:picLocks noChangeAspect="1"/>
          </p:cNvPicPr>
          <p:nvPr/>
        </p:nvPicPr>
        <p:blipFill>
          <a:blip r:embed="rId2"/>
          <a:stretch>
            <a:fillRect/>
          </a:stretch>
        </p:blipFill>
        <p:spPr>
          <a:xfrm>
            <a:off x="2144381" y="4762209"/>
            <a:ext cx="8946598" cy="1414754"/>
          </a:xfrm>
          <a:prstGeom prst="rect">
            <a:avLst/>
          </a:prstGeom>
        </p:spPr>
      </p:pic>
    </p:spTree>
    <p:extLst>
      <p:ext uri="{BB962C8B-B14F-4D97-AF65-F5344CB8AC3E}">
        <p14:creationId xmlns:p14="http://schemas.microsoft.com/office/powerpoint/2010/main" val="3348281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a:t>Brief description of the components of HDS: </a:t>
            </a:r>
          </a:p>
          <a:p>
            <a:pPr algn="just"/>
            <a:r>
              <a:rPr lang="en-US" b="1"/>
              <a:t>a) Trigger Circuit: </a:t>
            </a:r>
            <a:r>
              <a:rPr lang="en-US"/>
              <a:t>The trigger circuit ensures that generation of the horizontal time-base (sweep) starts at the same point of the vertical input signal. </a:t>
            </a:r>
          </a:p>
          <a:p>
            <a:pPr algn="just"/>
            <a:r>
              <a:rPr lang="en-US" b="1"/>
              <a:t>b) Time-base: </a:t>
            </a:r>
            <a:r>
              <a:rPr lang="en-US"/>
              <a:t>The time-base (sweep) generator controls the rate with which the electron beam is scanned across the face of the screen of the CRT. The same is adjusted from the front panel of the CRO </a:t>
            </a:r>
          </a:p>
          <a:p>
            <a:pPr algn="just"/>
            <a:r>
              <a:rPr lang="en-US" b="1"/>
              <a:t>c) Horizontal amplifier: </a:t>
            </a:r>
            <a:r>
              <a:rPr lang="en-US"/>
              <a:t>Its function is to enhance the level of the signals generated in the time-base generator to the level required by the HDS plates. </a:t>
            </a:r>
          </a:p>
        </p:txBody>
      </p:sp>
    </p:spTree>
    <p:extLst>
      <p:ext uri="{BB962C8B-B14F-4D97-AF65-F5344CB8AC3E}">
        <p14:creationId xmlns:p14="http://schemas.microsoft.com/office/powerpoint/2010/main" val="375396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0081" y="470263"/>
            <a:ext cx="11390810" cy="5891348"/>
          </a:xfrm>
          <a:prstGeom prst="rect">
            <a:avLst/>
          </a:prstGeom>
        </p:spPr>
      </p:pic>
    </p:spTree>
    <p:extLst>
      <p:ext uri="{BB962C8B-B14F-4D97-AF65-F5344CB8AC3E}">
        <p14:creationId xmlns:p14="http://schemas.microsoft.com/office/powerpoint/2010/main" val="3490747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9817" y="365125"/>
            <a:ext cx="11183983" cy="5811838"/>
          </a:xfrm>
          <a:prstGeom prst="rect">
            <a:avLst/>
          </a:prstGeom>
        </p:spPr>
      </p:pic>
    </p:spTree>
    <p:extLst>
      <p:ext uri="{BB962C8B-B14F-4D97-AF65-F5344CB8AC3E}">
        <p14:creationId xmlns:p14="http://schemas.microsoft.com/office/powerpoint/2010/main" val="2548492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365125"/>
            <a:ext cx="10787743" cy="5811838"/>
          </a:xfrm>
          <a:prstGeom prst="rect">
            <a:avLst/>
          </a:prstGeom>
        </p:spPr>
      </p:pic>
    </p:spTree>
    <p:extLst>
      <p:ext uri="{BB962C8B-B14F-4D97-AF65-F5344CB8AC3E}">
        <p14:creationId xmlns:p14="http://schemas.microsoft.com/office/powerpoint/2010/main" val="2692438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1074"/>
            <a:ext cx="10515600" cy="5745889"/>
          </a:xfrm>
        </p:spPr>
        <p:txBody>
          <a:bodyPr>
            <a:normAutofit lnSpcReduction="10000"/>
          </a:bodyPr>
          <a:lstStyle/>
          <a:p>
            <a:pPr algn="just"/>
            <a:r>
              <a:rPr lang="en-US"/>
              <a:t>The main function of the Vertical Deflection System (VDS) of a CRO to suitably amplify the signal input to it such that its basic characteristics do not undergo any change or modification.</a:t>
            </a:r>
          </a:p>
          <a:p>
            <a:pPr algn="just"/>
            <a:r>
              <a:rPr lang="en-US"/>
              <a:t> Further, VDS converts the input signal to a proper level such that it can then drive the vertical plates, devoid of any distortion whatsoever. </a:t>
            </a:r>
          </a:p>
          <a:p>
            <a:pPr algn="just"/>
            <a:r>
              <a:rPr lang="en-US"/>
              <a:t>The frequency (bandwidth) and the sensitivity (gain) response characteristics i.e. the performance of a CRO is directly influenced by the quality of its vertical amplifier which is a part of the VDS.</a:t>
            </a:r>
          </a:p>
          <a:p>
            <a:pPr algn="just"/>
            <a:r>
              <a:rPr lang="en-US"/>
              <a:t> Since gain-bandwidth product of an amplifier is a constant hence for higher gain bandwidth is narrowed and vice-versa. The VDS has a switchable input coupling capacitor which helps view the ac signals even within high voltage dc. The capacitor helps filter out the ac component from within dc. During dc measurements the capacitor is bypassed </a:t>
            </a:r>
          </a:p>
        </p:txBody>
      </p:sp>
    </p:spTree>
    <p:extLst>
      <p:ext uri="{BB962C8B-B14F-4D97-AF65-F5344CB8AC3E}">
        <p14:creationId xmlns:p14="http://schemas.microsoft.com/office/powerpoint/2010/main" val="244575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t>INTRODUCTION:</a:t>
            </a:r>
            <a:endParaRPr lang="en-US"/>
          </a:p>
        </p:txBody>
      </p:sp>
      <p:sp>
        <p:nvSpPr>
          <p:cNvPr id="3" name="Content Placeholder 2"/>
          <p:cNvSpPr>
            <a:spLocks noGrp="1"/>
          </p:cNvSpPr>
          <p:nvPr>
            <p:ph idx="1"/>
          </p:nvPr>
        </p:nvSpPr>
        <p:spPr/>
        <p:txBody>
          <a:bodyPr>
            <a:normAutofit fontScale="92500" lnSpcReduction="10000"/>
          </a:bodyPr>
          <a:lstStyle/>
          <a:p>
            <a:pPr algn="just"/>
            <a:r>
              <a:rPr lang="en-US" b="1" u="sng"/>
              <a:t>Cathode ray oscilloscope:</a:t>
            </a:r>
            <a:endParaRPr lang="en-US" b="1"/>
          </a:p>
          <a:p>
            <a:pPr algn="just"/>
            <a:r>
              <a:rPr lang="en-US"/>
              <a:t>The cathode ray oscilloscope(CRO) is an electronic instrument that presents a high fidelity graphical display of the rapidly changing voltage at its input terminals. The cathode ray oscilloscope is probably the most versatile and useful instrument available for signal measurement.</a:t>
            </a:r>
          </a:p>
          <a:p>
            <a:pPr algn="just"/>
            <a:r>
              <a:rPr lang="en-US"/>
              <a:t>Unlike meters, which only allow the user to measure amplitude information, the oscilloscope allows the user to view the instantaneous voltage versus time.</a:t>
            </a:r>
          </a:p>
          <a:p>
            <a:pPr algn="just"/>
            <a:r>
              <a:rPr lang="en-US"/>
              <a:t> Such displayed plot of the signal can be used for various measurements like peak voltage, frequency, phase, time period, rise time etc. It can also indicate the nature and magnitude of noise that may be corrupting the measurement signal</a:t>
            </a:r>
          </a:p>
        </p:txBody>
      </p:sp>
    </p:spTree>
    <p:extLst>
      <p:ext uri="{BB962C8B-B14F-4D97-AF65-F5344CB8AC3E}">
        <p14:creationId xmlns:p14="http://schemas.microsoft.com/office/powerpoint/2010/main" val="2457328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61703" y="365125"/>
            <a:ext cx="11025051" cy="5983424"/>
          </a:xfrm>
          <a:prstGeom prst="rect">
            <a:avLst/>
          </a:prstGeom>
        </p:spPr>
      </p:pic>
    </p:spTree>
    <p:extLst>
      <p:ext uri="{BB962C8B-B14F-4D97-AF65-F5344CB8AC3E}">
        <p14:creationId xmlns:p14="http://schemas.microsoft.com/office/powerpoint/2010/main" val="852925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31520" y="365125"/>
            <a:ext cx="10622280" cy="5811837"/>
          </a:xfrm>
          <a:prstGeom prst="rect">
            <a:avLst/>
          </a:prstGeom>
        </p:spPr>
      </p:pic>
    </p:spTree>
    <p:extLst>
      <p:ext uri="{BB962C8B-B14F-4D97-AF65-F5344CB8AC3E}">
        <p14:creationId xmlns:p14="http://schemas.microsoft.com/office/powerpoint/2010/main" val="3071329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4949"/>
            <a:ext cx="10515600" cy="5772014"/>
          </a:xfrm>
        </p:spPr>
        <p:txBody>
          <a:bodyPr/>
          <a:lstStyle/>
          <a:p>
            <a:pPr algn="just"/>
            <a:r>
              <a:rPr lang="en-US"/>
              <a:t>The trigger circuit is also known as SWEEP / Saw-Tooth generator / Time-Base generator. </a:t>
            </a:r>
          </a:p>
          <a:p>
            <a:pPr algn="just"/>
            <a:r>
              <a:rPr lang="en-US"/>
              <a:t>The main function of the trigger is to provide linear time-base from an in-built generator for observation of the input waveforms. </a:t>
            </a:r>
          </a:p>
          <a:p>
            <a:pPr algn="just"/>
            <a:r>
              <a:rPr lang="en-US"/>
              <a:t>It is responsible for supplying the CRT with the correct voltage to deflect the spot of electron beam at a constant time-dependent rate along the horizontal X-axis besides acting as a pick-off from the time whenever any signal is input to the vertical plates. </a:t>
            </a:r>
          </a:p>
          <a:p>
            <a:pPr algn="just"/>
            <a:r>
              <a:rPr lang="en-US"/>
              <a:t>It also controls the rate at which the electron beam (cathode rays) is scanned across the face of the CRT. </a:t>
            </a:r>
          </a:p>
          <a:p>
            <a:pPr algn="just"/>
            <a:r>
              <a:rPr lang="en-US"/>
              <a:t>Generally the time-base voltage supplied has a Saw-Tooth nature. </a:t>
            </a:r>
          </a:p>
        </p:txBody>
      </p:sp>
    </p:spTree>
    <p:extLst>
      <p:ext uri="{BB962C8B-B14F-4D97-AF65-F5344CB8AC3E}">
        <p14:creationId xmlns:p14="http://schemas.microsoft.com/office/powerpoint/2010/main" val="1590073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are going to study in this lecture?</a:t>
            </a:r>
          </a:p>
        </p:txBody>
      </p:sp>
      <p:sp>
        <p:nvSpPr>
          <p:cNvPr id="3" name="Content Placeholder 2"/>
          <p:cNvSpPr>
            <a:spLocks noGrp="1"/>
          </p:cNvSpPr>
          <p:nvPr>
            <p:ph idx="1"/>
          </p:nvPr>
        </p:nvSpPr>
        <p:spPr/>
        <p:txBody>
          <a:bodyPr/>
          <a:lstStyle/>
          <a:p>
            <a:r>
              <a:rPr lang="en-US" b="1"/>
              <a:t>Basic Operation of Oscilloscope</a:t>
            </a:r>
          </a:p>
          <a:p>
            <a:r>
              <a:rPr lang="en-US" b="1"/>
              <a:t>Operation Control of Oscilloscope</a:t>
            </a:r>
          </a:p>
          <a:p>
            <a:r>
              <a:rPr lang="en-US"/>
              <a:t>Working of CRO</a:t>
            </a:r>
          </a:p>
          <a:p>
            <a:r>
              <a:rPr lang="en-US"/>
              <a:t>CRT and working of CRT</a:t>
            </a:r>
          </a:p>
          <a:p>
            <a:endParaRPr lang="en-US" b="1"/>
          </a:p>
          <a:p>
            <a:endParaRPr lang="en-US"/>
          </a:p>
        </p:txBody>
      </p:sp>
    </p:spTree>
    <p:extLst>
      <p:ext uri="{BB962C8B-B14F-4D97-AF65-F5344CB8AC3E}">
        <p14:creationId xmlns:p14="http://schemas.microsoft.com/office/powerpoint/2010/main" val="1016355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br>
            <a:r>
              <a:rPr lang="en-US"/>
              <a:t> </a:t>
            </a:r>
            <a:br>
              <a:rPr lang="en-US"/>
            </a:br>
            <a:r>
              <a:rPr lang="en-US" b="1"/>
              <a:t>3.1.1 Basic Operation of Oscilloscope </a:t>
            </a:r>
            <a:br>
              <a:rPr lang="en-US"/>
            </a:br>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1" y="2016989"/>
            <a:ext cx="11088188" cy="4159974"/>
          </a:xfrm>
          <a:prstGeom prst="rect">
            <a:avLst/>
          </a:prstGeom>
        </p:spPr>
      </p:pic>
    </p:spTree>
    <p:extLst>
      <p:ext uri="{BB962C8B-B14F-4D97-AF65-F5344CB8AC3E}">
        <p14:creationId xmlns:p14="http://schemas.microsoft.com/office/powerpoint/2010/main" val="3721358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a:p>
            <a:pPr algn="just"/>
            <a:r>
              <a:rPr lang="en-US"/>
              <a:t> The basic parts of CRO are shown in Figure 1. In inexpensive, general-purpose oscilloscopes, the left horizontal deflection plate (looking toward the screen) and the lower vertical deflection plate are sometimes connected to ground. </a:t>
            </a:r>
          </a:p>
          <a:p>
            <a:pPr algn="just"/>
            <a:r>
              <a:rPr lang="en-US"/>
              <a:t>The beam is deflected upward and to the right by signals applied to the upper vertical deflection plate or to the right horizontal deflection plate. </a:t>
            </a:r>
          </a:p>
          <a:p>
            <a:pPr algn="just"/>
            <a:r>
              <a:rPr lang="en-US"/>
              <a:t>A signal to be displayed on the CRT screen is applied to the vertical input terminal where it is fed into the vertical amplifier. </a:t>
            </a:r>
          </a:p>
        </p:txBody>
      </p:sp>
    </p:spTree>
    <p:extLst>
      <p:ext uri="{BB962C8B-B14F-4D97-AF65-F5344CB8AC3E}">
        <p14:creationId xmlns:p14="http://schemas.microsoft.com/office/powerpoint/2010/main" val="234346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1703"/>
            <a:ext cx="10515600" cy="5615260"/>
          </a:xfrm>
        </p:spPr>
        <p:txBody>
          <a:bodyPr>
            <a:normAutofit lnSpcReduction="10000"/>
          </a:bodyPr>
          <a:lstStyle/>
          <a:p>
            <a:pPr algn="just"/>
            <a:r>
              <a:rPr lang="en-US"/>
              <a:t>The signal is amplified and applied to the vertical deflection plate, which cause the beam to be deflected in the vertical plane. As can be seen in Figure 1, the output of the vertical amplifier is connected to the internal sync position of switch S1.</a:t>
            </a:r>
          </a:p>
          <a:p>
            <a:pPr algn="just"/>
            <a:r>
              <a:rPr lang="en-US"/>
              <a:t> With the switch set to internal sync, as it is for normal operation of the oscilloscope, the output of the vertical amplifier is applied to the sweep generator. </a:t>
            </a:r>
          </a:p>
          <a:p>
            <a:pPr algn="just"/>
            <a:r>
              <a:rPr lang="en-US"/>
              <a:t>This signal triggers the sweep generator, except in low-cost oscilloscopes with a free-running sweep generator. The purpose of the sweep generator is to develop a voltage at the horizontal deflection plate that increase linearly with time. </a:t>
            </a:r>
          </a:p>
          <a:p>
            <a:pPr algn="just"/>
            <a:r>
              <a:rPr lang="en-US"/>
              <a:t>This linearly increasing voltage, called ramp voltage or a saw tooth waveform, causes the beam to be deflected equal distance horizontally per unit of time. </a:t>
            </a:r>
          </a:p>
        </p:txBody>
      </p:sp>
    </p:spTree>
    <p:extLst>
      <p:ext uri="{BB962C8B-B14F-4D97-AF65-F5344CB8AC3E}">
        <p14:creationId xmlns:p14="http://schemas.microsoft.com/office/powerpoint/2010/main" val="982645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5131"/>
            <a:ext cx="10515600" cy="5941832"/>
          </a:xfrm>
        </p:spPr>
        <p:txBody>
          <a:bodyPr>
            <a:normAutofit/>
          </a:bodyPr>
          <a:lstStyle/>
          <a:p>
            <a:pPr algn="just"/>
            <a:r>
              <a:rPr lang="en-US"/>
              <a:t>Amplifier circuits are needed to increase the input signal to the voltage levels required to operate the tube because the signals measured using CRO are typically small. There are amplifier sections for both vertical and horizontal deflection of the beam. </a:t>
            </a:r>
          </a:p>
          <a:p>
            <a:pPr algn="just"/>
            <a:r>
              <a:rPr lang="en-US"/>
              <a:t>The horizontal amplifier serves to amplify the signal at its input prior to the signal being applied to the horizontal deflection plates. The input signal to the horizontal amplifier depends on the position to which S2 is set. </a:t>
            </a:r>
          </a:p>
          <a:p>
            <a:pPr algn="just"/>
            <a:r>
              <a:rPr lang="en-US"/>
              <a:t>In normal operation of the oscilloscope, the switch is set to internal sweep. When the instrument is used in the X-Y mode, for phase-shift measurements or to determine the frequency of a signal, the signal that is applied to the horizontal input terminal is amplified by the horizontal amplifier. </a:t>
            </a:r>
          </a:p>
        </p:txBody>
      </p:sp>
    </p:spTree>
    <p:extLst>
      <p:ext uri="{BB962C8B-B14F-4D97-AF65-F5344CB8AC3E}">
        <p14:creationId xmlns:p14="http://schemas.microsoft.com/office/powerpoint/2010/main" val="3661713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a:t>Vertical Amplifier – amplify the signal at its input prior to the signal being applied to the vertical deflection plates </a:t>
            </a:r>
          </a:p>
          <a:p>
            <a:pPr algn="just"/>
            <a:r>
              <a:rPr lang="en-US"/>
              <a:t>Horizontal Amplifier – amplify the signal at its input prior to the signal being applied to the horizontal deflection plates. </a:t>
            </a:r>
          </a:p>
          <a:p>
            <a:pPr algn="just"/>
            <a:r>
              <a:rPr lang="en-US"/>
              <a:t>Sweep Generator – develop a voltage at the horizontal deflection plate that increase linearly with time </a:t>
            </a:r>
          </a:p>
        </p:txBody>
      </p:sp>
    </p:spTree>
    <p:extLst>
      <p:ext uri="{BB962C8B-B14F-4D97-AF65-F5344CB8AC3E}">
        <p14:creationId xmlns:p14="http://schemas.microsoft.com/office/powerpoint/2010/main" val="800648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Operating Control of Oscilloscope</a:t>
            </a:r>
            <a:endParaRPr lang="en-US"/>
          </a:p>
        </p:txBody>
      </p:sp>
      <p:sp>
        <p:nvSpPr>
          <p:cNvPr id="3" name="Content Placeholder 2"/>
          <p:cNvSpPr>
            <a:spLocks noGrp="1"/>
          </p:cNvSpPr>
          <p:nvPr>
            <p:ph idx="1"/>
          </p:nvPr>
        </p:nvSpPr>
        <p:spPr/>
        <p:txBody>
          <a:bodyPr/>
          <a:lstStyle/>
          <a:p>
            <a:r>
              <a:rPr lang="en-US"/>
              <a:t>The operating controls of a basic oscilloscope are shown in Fig. 7.4. The different terminals provide.</a:t>
            </a:r>
          </a:p>
          <a:p>
            <a:pPr marL="0" indent="0">
              <a:buNone/>
            </a:pPr>
            <a:r>
              <a:rPr lang="en-US" b="1"/>
              <a:t>1. </a:t>
            </a:r>
            <a:r>
              <a:rPr lang="en-US"/>
              <a:t>Horizontal Amplifier Input</a:t>
            </a:r>
          </a:p>
          <a:p>
            <a:pPr marL="0" indent="0">
              <a:buNone/>
            </a:pPr>
            <a:r>
              <a:rPr lang="en-US" b="1"/>
              <a:t>2. </a:t>
            </a:r>
            <a:r>
              <a:rPr lang="en-US"/>
              <a:t>Vertical Amplifier Input</a:t>
            </a:r>
          </a:p>
          <a:p>
            <a:pPr marL="0" indent="0">
              <a:buNone/>
            </a:pPr>
            <a:r>
              <a:rPr lang="en-US" b="1"/>
              <a:t>3. </a:t>
            </a:r>
            <a:r>
              <a:rPr lang="en-US"/>
              <a:t>Synchronous Input</a:t>
            </a:r>
          </a:p>
          <a:p>
            <a:pPr marL="0" indent="0">
              <a:buNone/>
            </a:pPr>
            <a:r>
              <a:rPr lang="en-US" b="1"/>
              <a:t>4. </a:t>
            </a:r>
            <a:r>
              <a:rPr lang="en-US" i="1"/>
              <a:t>Z</a:t>
            </a:r>
            <a:r>
              <a:rPr lang="en-US"/>
              <a:t>-Axis Input</a:t>
            </a:r>
          </a:p>
          <a:p>
            <a:pPr marL="0" indent="0">
              <a:buNone/>
            </a:pPr>
            <a:r>
              <a:rPr lang="en-US" b="1"/>
              <a:t>5. </a:t>
            </a:r>
            <a:r>
              <a:rPr lang="en-US"/>
              <a:t>External Sweep Input.</a:t>
            </a:r>
          </a:p>
        </p:txBody>
      </p:sp>
    </p:spTree>
    <p:extLst>
      <p:ext uri="{BB962C8B-B14F-4D97-AF65-F5344CB8AC3E}">
        <p14:creationId xmlns:p14="http://schemas.microsoft.com/office/powerpoint/2010/main" val="3628799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981200" y="274638"/>
            <a:ext cx="8229600" cy="1143000"/>
          </a:xfrm>
        </p:spPr>
        <p:txBody>
          <a:bodyPr/>
          <a:lstStyle/>
          <a:p>
            <a:pPr eaLnBrk="1" hangingPunct="1"/>
            <a:r>
              <a:rPr lang="en-US" altLang="en-US" b="1"/>
              <a:t>INTRODUCTION:</a:t>
            </a:r>
            <a:endParaRPr lang="en-US" altLang="en-US"/>
          </a:p>
        </p:txBody>
      </p:sp>
      <p:sp>
        <p:nvSpPr>
          <p:cNvPr id="3" name="Content Placeholder 2"/>
          <p:cNvSpPr>
            <a:spLocks noGrp="1"/>
          </p:cNvSpPr>
          <p:nvPr>
            <p:ph sz="quarter" idx="1"/>
          </p:nvPr>
        </p:nvSpPr>
        <p:spPr>
          <a:xfrm>
            <a:off x="2057400" y="1295400"/>
            <a:ext cx="8153400" cy="5105400"/>
          </a:xfrm>
        </p:spPr>
        <p:txBody>
          <a:bodyPr>
            <a:normAutofit fontScale="77500" lnSpcReduction="20000"/>
          </a:bodyPr>
          <a:lstStyle/>
          <a:p>
            <a:pPr marL="274320" indent="-274320" algn="just">
              <a:spcBef>
                <a:spcPts val="580"/>
              </a:spcBef>
              <a:buFont typeface="Wingdings 2"/>
              <a:buChar char=""/>
              <a:defRPr/>
            </a:pPr>
            <a:r>
              <a:rPr lang="en-US"/>
              <a:t>                               The cathode-ray oscilloscope (CRO) is a multipurpose display instrument used for the observation, measurement , and analysis of waveforms by plotting amplitude along </a:t>
            </a:r>
            <a:r>
              <a:rPr lang="en-US" i="1"/>
              <a:t>y-axis and time along x-axis. </a:t>
            </a:r>
          </a:p>
          <a:p>
            <a:pPr marL="0" indent="0" algn="just">
              <a:spcBef>
                <a:spcPts val="580"/>
              </a:spcBef>
              <a:buNone/>
              <a:defRPr/>
            </a:pPr>
            <a:r>
              <a:rPr lang="en-US" i="1"/>
              <a:t>                            </a:t>
            </a:r>
          </a:p>
          <a:p>
            <a:pPr marL="274320" indent="-274320" algn="just">
              <a:spcBef>
                <a:spcPts val="580"/>
              </a:spcBef>
              <a:buFont typeface="Wingdings 2"/>
              <a:buChar char=""/>
              <a:defRPr/>
            </a:pPr>
            <a:r>
              <a:rPr lang="en-US" i="1"/>
              <a:t> CRO is generally </a:t>
            </a:r>
            <a:r>
              <a:rPr lang="en-US"/>
              <a:t>an </a:t>
            </a:r>
            <a:r>
              <a:rPr lang="en-US" i="1"/>
              <a:t>x-y plotter; on a single screen it can display different signals applied to different channels. It can measure </a:t>
            </a:r>
            <a:r>
              <a:rPr lang="en-US"/>
              <a:t>amplitude, frequencies and phase shift of various signals. </a:t>
            </a:r>
          </a:p>
          <a:p>
            <a:pPr marL="274320" indent="-274320" algn="just">
              <a:spcBef>
                <a:spcPts val="580"/>
              </a:spcBef>
              <a:buFont typeface="Wingdings 2"/>
              <a:buChar char=""/>
              <a:defRPr/>
            </a:pPr>
            <a:r>
              <a:rPr lang="en-US"/>
              <a:t>Many physical quantities like temperature, pressure and strain can be converted into electrical signals by the use of transducers, and the signals can be displayed on the CRO.</a:t>
            </a:r>
          </a:p>
          <a:p>
            <a:pPr marL="274320" indent="-274320" algn="just">
              <a:spcBef>
                <a:spcPts val="580"/>
              </a:spcBef>
              <a:buFont typeface="Wingdings 2"/>
              <a:buChar char=""/>
              <a:defRPr/>
            </a:pPr>
            <a:r>
              <a:rPr lang="en-US"/>
              <a:t>     A moving luminous spot over the screen displays the signal. </a:t>
            </a:r>
          </a:p>
          <a:p>
            <a:pPr marL="0" indent="0" algn="just">
              <a:spcBef>
                <a:spcPts val="580"/>
              </a:spcBef>
              <a:buNone/>
              <a:defRPr/>
            </a:pPr>
            <a:endParaRPr lang="en-US"/>
          </a:p>
          <a:p>
            <a:pPr marL="274320" indent="-274320" algn="just">
              <a:spcBef>
                <a:spcPts val="580"/>
              </a:spcBef>
              <a:buFont typeface="Wingdings 2"/>
              <a:buChar char=""/>
              <a:defRPr/>
            </a:pPr>
            <a:r>
              <a:rPr lang="en-US"/>
              <a:t>CROs are used to study waveforms, and other time-varying phenomena from very low to very high frequencies. </a:t>
            </a:r>
          </a:p>
          <a:p>
            <a:pPr marL="274320" indent="-274320" algn="just">
              <a:spcBef>
                <a:spcPts val="580"/>
              </a:spcBef>
              <a:buFont typeface="Wingdings 2"/>
              <a:buChar char=""/>
              <a:defRPr/>
            </a:pPr>
            <a:r>
              <a:rPr lang="en-US"/>
              <a:t>                              The central unit of the oscilloscope is the cathode-ray tube (CRT), and the remaining part of the CRO consists of the circuitry required to operate the cathode-ray tube.</a:t>
            </a:r>
          </a:p>
        </p:txBody>
      </p:sp>
    </p:spTree>
    <p:extLst>
      <p:ext uri="{BB962C8B-B14F-4D97-AF65-F5344CB8AC3E}">
        <p14:creationId xmlns:p14="http://schemas.microsoft.com/office/powerpoint/2010/main" val="1564378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600" cy="6074863"/>
          </a:xfrm>
          <a:prstGeom prst="rect">
            <a:avLst/>
          </a:prstGeom>
        </p:spPr>
      </p:pic>
    </p:spTree>
    <p:extLst>
      <p:ext uri="{BB962C8B-B14F-4D97-AF65-F5344CB8AC3E}">
        <p14:creationId xmlns:p14="http://schemas.microsoft.com/office/powerpoint/2010/main" val="705952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5131"/>
            <a:ext cx="10515600" cy="5941832"/>
          </a:xfrm>
        </p:spPr>
        <p:txBody>
          <a:bodyPr>
            <a:normAutofit lnSpcReduction="10000"/>
          </a:bodyPr>
          <a:lstStyle/>
          <a:p>
            <a:pPr algn="just"/>
            <a:r>
              <a:rPr lang="en-US"/>
              <a:t>As seen from this diagram, different controls permit the following adjustment.</a:t>
            </a:r>
          </a:p>
          <a:p>
            <a:pPr algn="just"/>
            <a:r>
              <a:rPr lang="en-US" b="1"/>
              <a:t>1. Intensity. </a:t>
            </a:r>
            <a:r>
              <a:rPr lang="en-US"/>
              <a:t>For correct brightness of the trace on the screen. This adjusts trace brightness. Slow traces on CRT scopes need less, and fast ones, especially if they don’t repeat very often, require more. </a:t>
            </a:r>
          </a:p>
          <a:p>
            <a:pPr algn="just"/>
            <a:r>
              <a:rPr lang="en-US"/>
              <a:t>On flat panels, however, trace brightness is essentially independent of sweep speed, because the internal signal processing effectively synthesizes the display from the digitized data.</a:t>
            </a:r>
          </a:p>
          <a:p>
            <a:pPr marL="0" indent="0" algn="just">
              <a:buNone/>
            </a:pPr>
            <a:r>
              <a:rPr lang="en-US" b="1"/>
              <a:t>2. Focus. </a:t>
            </a:r>
            <a:r>
              <a:rPr lang="en-US"/>
              <a:t>For sharp focus of the trace. This control adjusts CRT focus to obtain the sharpest, most-detailed trace. </a:t>
            </a:r>
          </a:p>
          <a:p>
            <a:pPr marL="0" indent="0" algn="just">
              <a:buNone/>
            </a:pPr>
            <a:r>
              <a:rPr lang="en-US"/>
              <a:t>In practice, focus needs to be adjusted slightly when observing quite different signals, which means that it needs to be an external control.</a:t>
            </a:r>
          </a:p>
          <a:p>
            <a:pPr marL="0" indent="0" algn="just">
              <a:buNone/>
            </a:pPr>
            <a:r>
              <a:rPr lang="en-US"/>
              <a:t>Flat-panel displays do not need a focus control; their sharpness is always optimum</a:t>
            </a:r>
          </a:p>
        </p:txBody>
      </p:sp>
    </p:spTree>
    <p:extLst>
      <p:ext uri="{BB962C8B-B14F-4D97-AF65-F5344CB8AC3E}">
        <p14:creationId xmlns:p14="http://schemas.microsoft.com/office/powerpoint/2010/main" val="2870342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4137"/>
            <a:ext cx="10515600" cy="5732826"/>
          </a:xfrm>
        </p:spPr>
        <p:txBody>
          <a:bodyPr>
            <a:normAutofit lnSpcReduction="10000"/>
          </a:bodyPr>
          <a:lstStyle/>
          <a:p>
            <a:pPr marL="0" indent="0" algn="just">
              <a:buNone/>
            </a:pPr>
            <a:r>
              <a:rPr lang="en-US" b="1"/>
              <a:t>3. Horizontal centering. </a:t>
            </a:r>
            <a:r>
              <a:rPr lang="en-US"/>
              <a:t>For moving the pattern right and left on the screen. The horizontal position control moves the display sidewise. It usually sets the left end of the trace at the left edge of the </a:t>
            </a:r>
            <a:r>
              <a:rPr lang="en-US" err="1"/>
              <a:t>graticule</a:t>
            </a:r>
            <a:r>
              <a:rPr lang="en-US"/>
              <a:t>, but it can displace the whole trace when desired. </a:t>
            </a:r>
          </a:p>
          <a:p>
            <a:pPr marL="0" indent="0" algn="just">
              <a:buNone/>
            </a:pPr>
            <a:r>
              <a:rPr lang="en-US"/>
              <a:t>This control also moves the </a:t>
            </a:r>
            <a:r>
              <a:rPr lang="en-US" i="1"/>
              <a:t>X</a:t>
            </a:r>
            <a:r>
              <a:rPr lang="en-US"/>
              <a:t>-</a:t>
            </a:r>
            <a:r>
              <a:rPr lang="en-US" i="1"/>
              <a:t>Y </a:t>
            </a:r>
            <a:r>
              <a:rPr lang="en-US"/>
              <a:t>mode traces sidewise in some ‘scopes, and can compensate for a limited DC component as for vertical position.</a:t>
            </a:r>
          </a:p>
          <a:p>
            <a:pPr marL="0" indent="0" algn="just">
              <a:buNone/>
            </a:pPr>
            <a:r>
              <a:rPr lang="en-US" b="1"/>
              <a:t>4. Vertical centering. </a:t>
            </a:r>
            <a:r>
              <a:rPr lang="en-US"/>
              <a:t>For moving the pattern up and down on the screen. The vertical position control moves the whole displayed trace up and down. It is used to set the no input trace exactly on the center line of the </a:t>
            </a:r>
            <a:r>
              <a:rPr lang="en-US" err="1"/>
              <a:t>graticule</a:t>
            </a:r>
            <a:r>
              <a:rPr lang="en-US"/>
              <a:t>, but also permits offsetting vertically by a limited amount. </a:t>
            </a:r>
          </a:p>
          <a:p>
            <a:pPr marL="0" indent="0" algn="just">
              <a:buNone/>
            </a:pPr>
            <a:r>
              <a:rPr lang="en-US"/>
              <a:t>With direct coupling, adjustment of this control can compensate for</a:t>
            </a:r>
          </a:p>
          <a:p>
            <a:pPr marL="0" indent="0" algn="just">
              <a:buNone/>
            </a:pPr>
            <a:r>
              <a:rPr lang="en-US"/>
              <a:t>a limited DC component of an input.</a:t>
            </a:r>
          </a:p>
          <a:p>
            <a:pPr marL="0" indent="0" algn="just">
              <a:buNone/>
            </a:pPr>
            <a:endParaRPr lang="en-US"/>
          </a:p>
        </p:txBody>
      </p:sp>
    </p:spTree>
    <p:extLst>
      <p:ext uri="{BB962C8B-B14F-4D97-AF65-F5344CB8AC3E}">
        <p14:creationId xmlns:p14="http://schemas.microsoft.com/office/powerpoint/2010/main" val="1908762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1074"/>
            <a:ext cx="10515600" cy="5745889"/>
          </a:xfrm>
        </p:spPr>
        <p:txBody>
          <a:bodyPr>
            <a:normAutofit/>
          </a:bodyPr>
          <a:lstStyle/>
          <a:p>
            <a:pPr marL="0" indent="0" algn="just">
              <a:buNone/>
            </a:pPr>
            <a:endParaRPr lang="en-US" b="1"/>
          </a:p>
          <a:p>
            <a:pPr marL="0" indent="0" algn="just">
              <a:buNone/>
            </a:pPr>
            <a:r>
              <a:rPr lang="en-US" b="1"/>
              <a:t>5.Horizontal gain (also Time/div or Time/ </a:t>
            </a:r>
            <a:r>
              <a:rPr lang="en-US"/>
              <a:t>For adjusting pattern width. This section controls the time base or “sweep” of the instrument. The primary control is the Seconds per-Division (Sec/</a:t>
            </a:r>
            <a:r>
              <a:rPr lang="en-US" err="1"/>
              <a:t>Div</a:t>
            </a:r>
            <a:r>
              <a:rPr lang="en-US"/>
              <a:t>) selector switch. Also included is a horizontal input for plotting dual </a:t>
            </a:r>
            <a:r>
              <a:rPr lang="en-US" i="1"/>
              <a:t>X</a:t>
            </a:r>
            <a:r>
              <a:rPr lang="en-US"/>
              <a:t>-</a:t>
            </a:r>
            <a:r>
              <a:rPr lang="en-US" i="1"/>
              <a:t>Y </a:t>
            </a:r>
            <a:r>
              <a:rPr lang="en-US"/>
              <a:t>axis signals. The horizontal beam position knob is generally located in this section.</a:t>
            </a:r>
          </a:p>
          <a:p>
            <a:pPr marL="0" indent="0" algn="just">
              <a:buNone/>
            </a:pPr>
            <a:endParaRPr lang="en-US"/>
          </a:p>
          <a:p>
            <a:pPr marL="0" indent="0" algn="just">
              <a:buNone/>
            </a:pPr>
            <a:r>
              <a:rPr lang="en-US" b="1"/>
              <a:t>6. Vertical gain (also volt/div or volt/cm). </a:t>
            </a:r>
            <a:r>
              <a:rPr lang="en-US"/>
              <a:t>For adjusting pattern height. This controls the amplitude of the displayed signal. This section carries a Volts-per-Division (Volts/</a:t>
            </a:r>
            <a:r>
              <a:rPr lang="en-US" err="1"/>
              <a:t>Div</a:t>
            </a:r>
            <a:r>
              <a:rPr lang="en-US"/>
              <a:t>) selector knob, an AC/DC/Ground selector switch and the vertical (primary) input for the instrument.  Additionally, this section is typically equipped with the vertical beam position knob.</a:t>
            </a:r>
          </a:p>
          <a:p>
            <a:pPr marL="0" indent="0">
              <a:buNone/>
            </a:pPr>
            <a:endParaRPr lang="en-US"/>
          </a:p>
        </p:txBody>
      </p:sp>
    </p:spTree>
    <p:extLst>
      <p:ext uri="{BB962C8B-B14F-4D97-AF65-F5344CB8AC3E}">
        <p14:creationId xmlns:p14="http://schemas.microsoft.com/office/powerpoint/2010/main" val="1997050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1074"/>
            <a:ext cx="10515600" cy="5745889"/>
          </a:xfrm>
        </p:spPr>
        <p:txBody>
          <a:bodyPr>
            <a:normAutofit/>
          </a:bodyPr>
          <a:lstStyle/>
          <a:p>
            <a:pPr marL="0" indent="0" algn="just">
              <a:buNone/>
            </a:pPr>
            <a:r>
              <a:rPr lang="en-US" b="1"/>
              <a:t>7.Sweep frequency. </a:t>
            </a:r>
            <a:r>
              <a:rPr lang="en-US"/>
              <a:t>For selecting number of cycles in the pattern.</a:t>
            </a:r>
          </a:p>
          <a:p>
            <a:pPr marL="0" indent="0" algn="just">
              <a:buNone/>
            </a:pPr>
            <a:r>
              <a:rPr lang="en-US" b="1"/>
              <a:t>8. Sync. Voltage amplitude. </a:t>
            </a:r>
            <a:r>
              <a:rPr lang="en-US"/>
              <a:t>For locking the pattern. The different switches permit selection of:</a:t>
            </a:r>
          </a:p>
          <a:p>
            <a:pPr marL="0" indent="0" algn="just">
              <a:buNone/>
            </a:pPr>
            <a:r>
              <a:rPr lang="en-US" b="1"/>
              <a:t>(</a:t>
            </a:r>
            <a:r>
              <a:rPr lang="en-US" b="1" i="1"/>
              <a:t>a</a:t>
            </a:r>
            <a:r>
              <a:rPr lang="en-US" b="1"/>
              <a:t>) </a:t>
            </a:r>
            <a:r>
              <a:rPr lang="en-US"/>
              <a:t>sweep type</a:t>
            </a:r>
          </a:p>
          <a:p>
            <a:pPr marL="0" indent="0" algn="just">
              <a:buNone/>
            </a:pPr>
            <a:r>
              <a:rPr lang="en-US" b="1"/>
              <a:t>(</a:t>
            </a:r>
            <a:r>
              <a:rPr lang="en-US" b="1" i="1"/>
              <a:t>b</a:t>
            </a:r>
            <a:r>
              <a:rPr lang="en-US" b="1"/>
              <a:t>) </a:t>
            </a:r>
            <a:r>
              <a:rPr lang="en-US"/>
              <a:t>sweep range</a:t>
            </a:r>
          </a:p>
          <a:p>
            <a:pPr marL="0" indent="0" algn="just">
              <a:buNone/>
            </a:pPr>
            <a:r>
              <a:rPr lang="en-US" b="1"/>
              <a:t>(</a:t>
            </a:r>
            <a:r>
              <a:rPr lang="en-US" b="1" i="1"/>
              <a:t>c</a:t>
            </a:r>
            <a:r>
              <a:rPr lang="en-US" b="1"/>
              <a:t>) </a:t>
            </a:r>
            <a:r>
              <a:rPr lang="en-US"/>
              <a:t>sync. type</a:t>
            </a:r>
          </a:p>
          <a:p>
            <a:pPr marL="0" indent="0" algn="just">
              <a:buNone/>
            </a:pPr>
            <a:r>
              <a:rPr lang="en-US"/>
              <a:t>A CRO can operate </a:t>
            </a:r>
            <a:r>
              <a:rPr lang="en-US" err="1"/>
              <a:t>upto</a:t>
            </a:r>
            <a:r>
              <a:rPr lang="en-US"/>
              <a:t> 500 MHz, can allow viewing of signals within a time span of a few nanoseconds and can provide a number of waveform displays simultaneously on the screen. It also has the ability to hold the displays for a short or long time (of many hours) so that the original signal may be compared with one coming on later.</a:t>
            </a:r>
          </a:p>
        </p:txBody>
      </p:sp>
    </p:spTree>
    <p:extLst>
      <p:ext uri="{BB962C8B-B14F-4D97-AF65-F5344CB8AC3E}">
        <p14:creationId xmlns:p14="http://schemas.microsoft.com/office/powerpoint/2010/main" val="1295791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of CRO</a:t>
            </a:r>
          </a:p>
        </p:txBody>
      </p:sp>
      <p:sp>
        <p:nvSpPr>
          <p:cNvPr id="3" name="Content Placeholder 2"/>
          <p:cNvSpPr>
            <a:spLocks noGrp="1"/>
          </p:cNvSpPr>
          <p:nvPr>
            <p:ph idx="1"/>
          </p:nvPr>
        </p:nvSpPr>
        <p:spPr>
          <a:xfrm>
            <a:off x="838200" y="1489166"/>
            <a:ext cx="10515600" cy="4687797"/>
          </a:xfrm>
        </p:spPr>
        <p:txBody>
          <a:bodyPr>
            <a:normAutofit fontScale="92500" lnSpcReduction="20000"/>
          </a:bodyPr>
          <a:lstStyle/>
          <a:p>
            <a:pPr algn="just"/>
            <a:r>
              <a:rPr lang="en-US"/>
              <a:t>CRO consists mainly of a vacuum tube which contains a cathode, anode, grid, </a:t>
            </a:r>
            <a:r>
              <a:rPr lang="en-US" i="1"/>
              <a:t>X </a:t>
            </a:r>
            <a:r>
              <a:rPr lang="en-US"/>
              <a:t>&amp; </a:t>
            </a:r>
            <a:r>
              <a:rPr lang="en-US" i="1"/>
              <a:t>Y</a:t>
            </a:r>
            <a:r>
              <a:rPr lang="en-US"/>
              <a:t>-plates, and a fluorescent screen. When the cathode is heated (by applying a small potential difference across its terminals), it emits electrons. </a:t>
            </a:r>
          </a:p>
          <a:p>
            <a:pPr algn="just"/>
            <a:r>
              <a:rPr lang="en-US"/>
              <a:t>Having a potential difference between the cathode and the anode (electrodes), accelerate the emitted electrons towards the anode, forming an electron beam, which passes to fall on the screen. When the fast electron beam strikes the fluorescent screen, a bright visible spot is produced. </a:t>
            </a:r>
          </a:p>
          <a:p>
            <a:pPr algn="just"/>
            <a:r>
              <a:rPr lang="en-US"/>
              <a:t>The grid, which is situated between the electrodes, controls the amount of electrons passing through it thereby controlling the intensity of the electron beam. </a:t>
            </a:r>
          </a:p>
          <a:p>
            <a:pPr algn="just"/>
            <a:r>
              <a:rPr lang="en-US"/>
              <a:t>The </a:t>
            </a:r>
            <a:r>
              <a:rPr lang="en-US" i="1"/>
              <a:t>X </a:t>
            </a:r>
            <a:r>
              <a:rPr lang="en-US"/>
              <a:t>&amp; </a:t>
            </a:r>
            <a:r>
              <a:rPr lang="en-US" i="1"/>
              <a:t>Y</a:t>
            </a:r>
            <a:r>
              <a:rPr lang="en-US"/>
              <a:t>-plates are responsible for deflecting the electron beam horizontally and vertically.</a:t>
            </a:r>
          </a:p>
        </p:txBody>
      </p:sp>
    </p:spTree>
    <p:extLst>
      <p:ext uri="{BB962C8B-B14F-4D97-AF65-F5344CB8AC3E}">
        <p14:creationId xmlns:p14="http://schemas.microsoft.com/office/powerpoint/2010/main" val="3097935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1256" y="365125"/>
            <a:ext cx="11782697" cy="6231618"/>
          </a:xfrm>
          <a:prstGeom prst="rect">
            <a:avLst/>
          </a:prstGeom>
        </p:spPr>
      </p:pic>
    </p:spTree>
    <p:extLst>
      <p:ext uri="{BB962C8B-B14F-4D97-AF65-F5344CB8AC3E}">
        <p14:creationId xmlns:p14="http://schemas.microsoft.com/office/powerpoint/2010/main" val="2603948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a:t>A sweep generator is connected to the </a:t>
            </a:r>
            <a:r>
              <a:rPr lang="en-US" i="1"/>
              <a:t>X</a:t>
            </a:r>
            <a:r>
              <a:rPr lang="en-US"/>
              <a:t>-plates, which moves the bright spot horizontally across the screen and repeats that at a certain frequency as the source of the signal.</a:t>
            </a:r>
          </a:p>
          <a:p>
            <a:pPr algn="just"/>
            <a:r>
              <a:rPr lang="en-US"/>
              <a:t> The voltage to be studied is applied to the </a:t>
            </a:r>
            <a:r>
              <a:rPr lang="en-US" i="1"/>
              <a:t>Y</a:t>
            </a:r>
            <a:r>
              <a:rPr lang="en-US"/>
              <a:t>-plates. The combined sweep and </a:t>
            </a:r>
            <a:r>
              <a:rPr lang="en-US" i="1"/>
              <a:t>Y </a:t>
            </a:r>
            <a:r>
              <a:rPr lang="en-US"/>
              <a:t>voltages produce a graph showing the variation of voltage with time</a:t>
            </a:r>
          </a:p>
        </p:txBody>
      </p:sp>
    </p:spTree>
    <p:extLst>
      <p:ext uri="{BB962C8B-B14F-4D97-AF65-F5344CB8AC3E}">
        <p14:creationId xmlns:p14="http://schemas.microsoft.com/office/powerpoint/2010/main" val="1721989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of Measurement using CRO</a:t>
            </a:r>
          </a:p>
        </p:txBody>
      </p:sp>
      <p:sp>
        <p:nvSpPr>
          <p:cNvPr id="3" name="Content Placeholder 2"/>
          <p:cNvSpPr>
            <a:spLocks noGrp="1"/>
          </p:cNvSpPr>
          <p:nvPr>
            <p:ph idx="1"/>
          </p:nvPr>
        </p:nvSpPr>
        <p:spPr/>
        <p:txBody>
          <a:bodyPr/>
          <a:lstStyle/>
          <a:p>
            <a:pPr algn="just"/>
            <a:r>
              <a:rPr lang="en-US" u="sng"/>
              <a:t>Measurements of Voltage:</a:t>
            </a:r>
            <a:r>
              <a:rPr lang="en-US"/>
              <a:t>  Consider the circuit in Fig. 4(a). The signal generator is used to produce a 1000 hertz sine wave. </a:t>
            </a:r>
          </a:p>
          <a:p>
            <a:pPr algn="just"/>
            <a:r>
              <a:rPr lang="en-US"/>
              <a:t>The AC voltmeter and the leads to the </a:t>
            </a:r>
            <a:r>
              <a:rPr lang="en-US" err="1"/>
              <a:t>verticle</a:t>
            </a:r>
            <a:r>
              <a:rPr lang="en-US"/>
              <a:t> input of the oscilloscope are connected across the generator's output. </a:t>
            </a:r>
          </a:p>
          <a:p>
            <a:pPr algn="just"/>
            <a:r>
              <a:rPr lang="en-US"/>
              <a:t>By adjusting the Horizontal Sweep time/cm and trigger, a steady trace of the sine wave may be displayed on the screen. </a:t>
            </a:r>
          </a:p>
          <a:p>
            <a:pPr algn="just"/>
            <a:r>
              <a:rPr lang="en-US"/>
              <a:t>The trace represents a plot of voltage vs. time, where the vertical deflection of the trace about the line of symmetry CD is proportional to the magnitude of the voltage at any instant of time.</a:t>
            </a:r>
          </a:p>
        </p:txBody>
      </p:sp>
    </p:spTree>
    <p:extLst>
      <p:ext uri="{BB962C8B-B14F-4D97-AF65-F5344CB8AC3E}">
        <p14:creationId xmlns:p14="http://schemas.microsoft.com/office/powerpoint/2010/main" val="1339611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descr="http://boson.physics.sc.edu/~hoskins/crfig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248195"/>
            <a:ext cx="11220994" cy="556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57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8011" y="143691"/>
            <a:ext cx="11773989" cy="6426925"/>
          </a:xfrm>
          <a:prstGeom prst="rect">
            <a:avLst/>
          </a:prstGeom>
        </p:spPr>
      </p:pic>
    </p:spTree>
    <p:extLst>
      <p:ext uri="{BB962C8B-B14F-4D97-AF65-F5344CB8AC3E}">
        <p14:creationId xmlns:p14="http://schemas.microsoft.com/office/powerpoint/2010/main" val="1966503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0263"/>
            <a:ext cx="10515600" cy="5706700"/>
          </a:xfrm>
        </p:spPr>
        <p:txBody>
          <a:bodyPr>
            <a:normAutofit fontScale="77500" lnSpcReduction="20000"/>
          </a:bodyPr>
          <a:lstStyle/>
          <a:p>
            <a:pPr marL="0" indent="0">
              <a:buNone/>
            </a:pPr>
            <a:r>
              <a:rPr lang="en-US" b="1"/>
              <a:t>Applications of a CRO</a:t>
            </a:r>
          </a:p>
          <a:p>
            <a:pPr marL="0" indent="0" algn="just">
              <a:buNone/>
            </a:pPr>
            <a:r>
              <a:rPr lang="en-US"/>
              <a:t>As stated earlier, no other instrument in electronic industry is as versatile as a CRO. In fact, a modern oscilloscope is the most useful single piece of electronic equipment that not only removes guess work from technical troubleshooting but makes it possible to determine the trouble quickly.</a:t>
            </a:r>
          </a:p>
          <a:p>
            <a:pPr marL="0" indent="0" algn="just">
              <a:buNone/>
            </a:pPr>
            <a:r>
              <a:rPr lang="en-US"/>
              <a:t>Some of its uses are as under:</a:t>
            </a:r>
          </a:p>
          <a:p>
            <a:pPr marL="0" indent="0" algn="just">
              <a:buNone/>
            </a:pPr>
            <a:r>
              <a:rPr lang="en-US" b="1" i="1"/>
              <a:t>(a) In Radio Work</a:t>
            </a:r>
          </a:p>
          <a:p>
            <a:pPr marL="0" indent="0" algn="just">
              <a:buNone/>
            </a:pPr>
            <a:r>
              <a:rPr lang="en-US" b="1"/>
              <a:t>1. </a:t>
            </a:r>
            <a:r>
              <a:rPr lang="en-US"/>
              <a:t>to trace and measure a signal throughout the RF, IF and AF channels of radio and television receivers.</a:t>
            </a:r>
          </a:p>
          <a:p>
            <a:pPr marL="0" indent="0" algn="just">
              <a:buNone/>
            </a:pPr>
            <a:r>
              <a:rPr lang="en-US" b="1"/>
              <a:t>2. </a:t>
            </a:r>
            <a:r>
              <a:rPr lang="en-US"/>
              <a:t>it provides the only effective way of adjusting FM receivers, broadband high-frequency RF amplifiers and automatic frequency control circuits;</a:t>
            </a:r>
          </a:p>
          <a:p>
            <a:pPr marL="0" indent="0" algn="just">
              <a:buNone/>
            </a:pPr>
            <a:r>
              <a:rPr lang="en-US" b="1"/>
              <a:t>3. </a:t>
            </a:r>
            <a:r>
              <a:rPr lang="en-US"/>
              <a:t>to test AF circuits for different types of distortions and other spurious oscillations;</a:t>
            </a:r>
          </a:p>
          <a:p>
            <a:pPr marL="0" indent="0" algn="just">
              <a:buNone/>
            </a:pPr>
            <a:r>
              <a:rPr lang="en-US" b="1"/>
              <a:t>4. </a:t>
            </a:r>
            <a:r>
              <a:rPr lang="en-US"/>
              <a:t>to give visual display of wave shapes such as sine waves, square waves and their many different combinations;</a:t>
            </a:r>
          </a:p>
          <a:p>
            <a:pPr marL="0" indent="0" algn="just">
              <a:buNone/>
            </a:pPr>
            <a:r>
              <a:rPr lang="en-US" b="1"/>
              <a:t>5. </a:t>
            </a:r>
            <a:r>
              <a:rPr lang="en-US"/>
              <a:t>to trace transistor curves</a:t>
            </a:r>
          </a:p>
          <a:p>
            <a:pPr marL="0" indent="0" algn="just">
              <a:buNone/>
            </a:pPr>
            <a:r>
              <a:rPr lang="en-US" b="1"/>
              <a:t>6. </a:t>
            </a:r>
            <a:r>
              <a:rPr lang="en-US"/>
              <a:t>to visually show the composite synchronized TV signal</a:t>
            </a:r>
          </a:p>
          <a:p>
            <a:pPr marL="0" indent="0" algn="just">
              <a:buNone/>
            </a:pPr>
            <a:r>
              <a:rPr lang="en-US" b="1"/>
              <a:t>7. </a:t>
            </a:r>
            <a:r>
              <a:rPr lang="en-US"/>
              <a:t>to display the response of tuned circuits etc.</a:t>
            </a:r>
          </a:p>
        </p:txBody>
      </p:sp>
    </p:spTree>
    <p:extLst>
      <p:ext uri="{BB962C8B-B14F-4D97-AF65-F5344CB8AC3E}">
        <p14:creationId xmlns:p14="http://schemas.microsoft.com/office/powerpoint/2010/main" val="3378228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9433"/>
            <a:ext cx="10515600" cy="5767530"/>
          </a:xfrm>
        </p:spPr>
        <p:txBody>
          <a:bodyPr/>
          <a:lstStyle/>
          <a:p>
            <a:pPr marL="0" indent="0">
              <a:buNone/>
            </a:pPr>
            <a:r>
              <a:rPr lang="en-US" b="1" i="1"/>
              <a:t>(b) Scientific and Engineering Applications</a:t>
            </a:r>
          </a:p>
          <a:p>
            <a:pPr marL="0" indent="0">
              <a:buNone/>
            </a:pPr>
            <a:r>
              <a:rPr lang="en-US" b="1"/>
              <a:t>1. </a:t>
            </a:r>
            <a:r>
              <a:rPr lang="en-US"/>
              <a:t>measurement of ac/dc voltages,</a:t>
            </a:r>
          </a:p>
          <a:p>
            <a:pPr marL="0" indent="0">
              <a:buNone/>
            </a:pPr>
            <a:r>
              <a:rPr lang="en-US" b="1"/>
              <a:t>2. </a:t>
            </a:r>
            <a:r>
              <a:rPr lang="en-US"/>
              <a:t>finding B/H curves for hysteresis loop,</a:t>
            </a:r>
          </a:p>
          <a:p>
            <a:pPr marL="0" indent="0">
              <a:buNone/>
            </a:pPr>
            <a:r>
              <a:rPr lang="en-US" b="1"/>
              <a:t>3. </a:t>
            </a:r>
            <a:r>
              <a:rPr lang="en-US"/>
              <a:t>for engine pressure analysis,</a:t>
            </a:r>
          </a:p>
          <a:p>
            <a:pPr marL="0" indent="0">
              <a:buNone/>
            </a:pPr>
            <a:r>
              <a:rPr lang="en-US" b="1"/>
              <a:t>4. </a:t>
            </a:r>
            <a:r>
              <a:rPr lang="en-US"/>
              <a:t>for study of stress, strain, torque, acceleration etc.,</a:t>
            </a:r>
          </a:p>
          <a:p>
            <a:pPr marL="0" indent="0">
              <a:buNone/>
            </a:pPr>
            <a:r>
              <a:rPr lang="en-US" b="1"/>
              <a:t>5. </a:t>
            </a:r>
            <a:r>
              <a:rPr lang="en-US"/>
              <a:t>frequency and phase determination by using </a:t>
            </a:r>
            <a:r>
              <a:rPr lang="en-US" err="1"/>
              <a:t>Lissajous</a:t>
            </a:r>
            <a:r>
              <a:rPr lang="en-US"/>
              <a:t> Figures,</a:t>
            </a:r>
          </a:p>
          <a:p>
            <a:pPr marL="0" indent="0">
              <a:buNone/>
            </a:pPr>
            <a:r>
              <a:rPr lang="en-US" b="1"/>
              <a:t>6. </a:t>
            </a:r>
            <a:r>
              <a:rPr lang="en-US"/>
              <a:t>radiation patterns of antenna,</a:t>
            </a:r>
          </a:p>
          <a:p>
            <a:pPr marL="0" indent="0">
              <a:buNone/>
            </a:pPr>
            <a:r>
              <a:rPr lang="en-US" b="1"/>
              <a:t>7. </a:t>
            </a:r>
            <a:r>
              <a:rPr lang="en-US"/>
              <a:t>amplifier gain,</a:t>
            </a:r>
          </a:p>
          <a:p>
            <a:pPr marL="0" indent="0">
              <a:buNone/>
            </a:pPr>
            <a:r>
              <a:rPr lang="en-US" b="1"/>
              <a:t>8. </a:t>
            </a:r>
            <a:r>
              <a:rPr lang="en-US"/>
              <a:t>modulation percentage,</a:t>
            </a:r>
          </a:p>
          <a:p>
            <a:pPr marL="0" indent="0">
              <a:buNone/>
            </a:pPr>
            <a:r>
              <a:rPr lang="en-US" b="1"/>
              <a:t>9. </a:t>
            </a:r>
            <a:r>
              <a:rPr lang="en-US"/>
              <a:t>complex waveform as a short-cut for Fourier analysis,</a:t>
            </a:r>
          </a:p>
          <a:p>
            <a:pPr marL="0" indent="0">
              <a:buNone/>
            </a:pPr>
            <a:r>
              <a:rPr lang="en-US" b="1"/>
              <a:t>10. </a:t>
            </a:r>
            <a:r>
              <a:rPr lang="en-US"/>
              <a:t>Standing waves in transmission lines etc.</a:t>
            </a:r>
          </a:p>
        </p:txBody>
      </p:sp>
    </p:spTree>
    <p:extLst>
      <p:ext uri="{BB962C8B-B14F-4D97-AF65-F5344CB8AC3E}">
        <p14:creationId xmlns:p14="http://schemas.microsoft.com/office/powerpoint/2010/main" val="1641876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u="sng"/>
              <a:t>CATHODE RAY TUBE </a:t>
            </a:r>
          </a:p>
        </p:txBody>
      </p:sp>
    </p:spTree>
    <p:extLst>
      <p:ext uri="{BB962C8B-B14F-4D97-AF65-F5344CB8AC3E}">
        <p14:creationId xmlns:p14="http://schemas.microsoft.com/office/powerpoint/2010/main" val="2366315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4320" y="325936"/>
            <a:ext cx="11917680" cy="6257744"/>
          </a:xfrm>
          <a:prstGeom prst="rect">
            <a:avLst/>
          </a:prstGeom>
        </p:spPr>
      </p:pic>
    </p:spTree>
    <p:extLst>
      <p:ext uri="{BB962C8B-B14F-4D97-AF65-F5344CB8AC3E}">
        <p14:creationId xmlns:p14="http://schemas.microsoft.com/office/powerpoint/2010/main" val="1152335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What is CRT?</a:t>
            </a:r>
          </a:p>
        </p:txBody>
      </p:sp>
      <p:sp>
        <p:nvSpPr>
          <p:cNvPr id="3" name="Content Placeholder 2"/>
          <p:cNvSpPr>
            <a:spLocks noGrp="1"/>
          </p:cNvSpPr>
          <p:nvPr>
            <p:ph idx="1"/>
          </p:nvPr>
        </p:nvSpPr>
        <p:spPr/>
        <p:txBody>
          <a:bodyPr/>
          <a:lstStyle/>
          <a:p>
            <a:pPr algn="just"/>
            <a:r>
              <a:rPr lang="en-US"/>
              <a:t>The CRT is a </a:t>
            </a:r>
            <a:r>
              <a:rPr lang="en-US" b="1"/>
              <a:t>display screen</a:t>
            </a:r>
            <a:r>
              <a:rPr lang="en-US"/>
              <a:t> which produces images in the form of the </a:t>
            </a:r>
            <a:r>
              <a:rPr lang="en-US" b="1"/>
              <a:t>video signal.</a:t>
            </a:r>
            <a:r>
              <a:rPr lang="en-US"/>
              <a:t> </a:t>
            </a:r>
          </a:p>
          <a:p>
            <a:pPr algn="just"/>
            <a:r>
              <a:rPr lang="en-US"/>
              <a:t>It is a type of vacuum tube which displays images when the electron beam through </a:t>
            </a:r>
            <a:r>
              <a:rPr lang="en-US" b="1"/>
              <a:t>electron guns</a:t>
            </a:r>
            <a:r>
              <a:rPr lang="en-US"/>
              <a:t> are </a:t>
            </a:r>
            <a:r>
              <a:rPr lang="en-US" b="1"/>
              <a:t>strik</a:t>
            </a:r>
            <a:r>
              <a:rPr lang="en-US"/>
              <a:t>es on the </a:t>
            </a:r>
            <a:r>
              <a:rPr lang="en-US" b="1"/>
              <a:t>phosphorescent surface</a:t>
            </a:r>
            <a:r>
              <a:rPr lang="en-US"/>
              <a:t>.</a:t>
            </a:r>
          </a:p>
          <a:p>
            <a:pPr algn="just"/>
            <a:r>
              <a:rPr lang="en-US"/>
              <a:t> In other Words, the CRT </a:t>
            </a:r>
            <a:r>
              <a:rPr lang="en-US" b="1"/>
              <a:t>generates</a:t>
            </a:r>
            <a:r>
              <a:rPr lang="en-US"/>
              <a:t> the beams, </a:t>
            </a:r>
            <a:r>
              <a:rPr lang="en-US" b="1"/>
              <a:t>accelerates</a:t>
            </a:r>
            <a:r>
              <a:rPr lang="en-US"/>
              <a:t> it at high velocity and </a:t>
            </a:r>
            <a:r>
              <a:rPr lang="en-US" b="1"/>
              <a:t>deflec</a:t>
            </a:r>
            <a:r>
              <a:rPr lang="en-US"/>
              <a:t>t it for creating the images on the </a:t>
            </a:r>
            <a:r>
              <a:rPr lang="en-US" b="1"/>
              <a:t>phosphorous screen</a:t>
            </a:r>
            <a:r>
              <a:rPr lang="en-US"/>
              <a:t> so that the beam becomes </a:t>
            </a:r>
            <a:r>
              <a:rPr lang="en-US" b="1"/>
              <a:t>visible.</a:t>
            </a:r>
            <a:endParaRPr lang="en-US"/>
          </a:p>
        </p:txBody>
      </p:sp>
    </p:spTree>
    <p:extLst>
      <p:ext uri="{BB962C8B-B14F-4D97-AF65-F5344CB8AC3E}">
        <p14:creationId xmlns:p14="http://schemas.microsoft.com/office/powerpoint/2010/main" val="1038226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9269"/>
            <a:ext cx="10515600" cy="5497694"/>
          </a:xfrm>
        </p:spPr>
        <p:txBody>
          <a:bodyPr/>
          <a:lstStyle/>
          <a:p>
            <a:r>
              <a:rPr lang="en-US"/>
              <a:t>The main part of cathode ray oscilloscope is cathode ray tube which is also known as the heart of cathode ray oscilloscope.</a:t>
            </a:r>
            <a:br>
              <a:rPr lang="en-US"/>
            </a:br>
            <a:endParaRPr lang="en-US"/>
          </a:p>
        </p:txBody>
      </p:sp>
      <p:pic>
        <p:nvPicPr>
          <p:cNvPr id="4" name="Picture 3" descr="internal structure of crt"/>
          <p:cNvPicPr/>
          <p:nvPr/>
        </p:nvPicPr>
        <p:blipFill>
          <a:blip r:embed="rId2">
            <a:extLst>
              <a:ext uri="{28A0092B-C50C-407E-A947-70E740481C1C}">
                <a14:useLocalDpi xmlns:a14="http://schemas.microsoft.com/office/drawing/2010/main" val="0"/>
              </a:ext>
            </a:extLst>
          </a:blip>
          <a:srcRect/>
          <a:stretch>
            <a:fillRect/>
          </a:stretch>
        </p:blipFill>
        <p:spPr bwMode="auto">
          <a:xfrm>
            <a:off x="2857499" y="1604962"/>
            <a:ext cx="7527471" cy="4456204"/>
          </a:xfrm>
          <a:prstGeom prst="rect">
            <a:avLst/>
          </a:prstGeom>
          <a:noFill/>
          <a:ln>
            <a:noFill/>
          </a:ln>
        </p:spPr>
      </p:pic>
    </p:spTree>
    <p:extLst>
      <p:ext uri="{BB962C8B-B14F-4D97-AF65-F5344CB8AC3E}">
        <p14:creationId xmlns:p14="http://schemas.microsoft.com/office/powerpoint/2010/main" val="4123518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3.1.2 Cathode Ray Tube (CRT) </a:t>
            </a:r>
            <a:endParaRPr lang="en-US"/>
          </a:p>
        </p:txBody>
      </p:sp>
      <p:sp>
        <p:nvSpPr>
          <p:cNvPr id="3" name="Content Placeholder 2"/>
          <p:cNvSpPr>
            <a:spLocks noGrp="1"/>
          </p:cNvSpPr>
          <p:nvPr>
            <p:ph idx="1"/>
          </p:nvPr>
        </p:nvSpPr>
        <p:spPr/>
        <p:txBody>
          <a:bodyPr>
            <a:normAutofit fontScale="92500" lnSpcReduction="10000"/>
          </a:bodyPr>
          <a:lstStyle/>
          <a:p>
            <a:pPr algn="just"/>
            <a:r>
              <a:rPr lang="en-US"/>
              <a:t>A cathode ray tube (CRT) much like a television tube provides the visual display showing the form of signal applied as a waveform on the front screen. The CRT is the heart of the CRO providing visual display of an input signal waveform. A CRT contains four basic parts: </a:t>
            </a:r>
          </a:p>
          <a:p>
            <a:pPr marL="0" indent="0">
              <a:buNone/>
            </a:pPr>
            <a:r>
              <a:rPr lang="en-US"/>
              <a:t>1. </a:t>
            </a:r>
            <a:r>
              <a:rPr lang="en-US" b="1" u="sng"/>
              <a:t>An electron gun </a:t>
            </a:r>
            <a:r>
              <a:rPr lang="en-US"/>
              <a:t>to provide a stream of electrons. </a:t>
            </a:r>
          </a:p>
          <a:p>
            <a:pPr marL="0" indent="0">
              <a:buNone/>
            </a:pPr>
            <a:r>
              <a:rPr lang="en-US"/>
              <a:t>2. </a:t>
            </a:r>
            <a:r>
              <a:rPr lang="en-US" b="1" i="1" u="sng"/>
              <a:t>Focusing and accelerating elements </a:t>
            </a:r>
            <a:r>
              <a:rPr lang="en-US"/>
              <a:t>to produce a well define beam of electrons. </a:t>
            </a:r>
          </a:p>
          <a:p>
            <a:pPr marL="0" indent="0">
              <a:buNone/>
            </a:pPr>
            <a:r>
              <a:rPr lang="en-US"/>
              <a:t>3. </a:t>
            </a:r>
            <a:r>
              <a:rPr lang="en-US" b="1" u="sng"/>
              <a:t>Horizontal and vertical deflecting plates </a:t>
            </a:r>
            <a:r>
              <a:rPr lang="en-US"/>
              <a:t>to control the path of the electron beam. </a:t>
            </a:r>
          </a:p>
          <a:p>
            <a:pPr marL="0" indent="0">
              <a:buNone/>
            </a:pPr>
            <a:r>
              <a:rPr lang="en-US"/>
              <a:t>4</a:t>
            </a:r>
            <a:r>
              <a:rPr lang="en-US" b="1" u="sng"/>
              <a:t>. An evacuated glass envelope with a phosphorescent screen</a:t>
            </a:r>
            <a:r>
              <a:rPr lang="en-US"/>
              <a:t> which glows visibly when struck by electron beam. </a:t>
            </a:r>
          </a:p>
          <a:p>
            <a:pPr marL="0" indent="0">
              <a:buNone/>
            </a:pPr>
            <a:endParaRPr lang="en-US"/>
          </a:p>
          <a:p>
            <a:endParaRPr lang="en-US"/>
          </a:p>
        </p:txBody>
      </p:sp>
    </p:spTree>
    <p:extLst>
      <p:ext uri="{BB962C8B-B14F-4D97-AF65-F5344CB8AC3E}">
        <p14:creationId xmlns:p14="http://schemas.microsoft.com/office/powerpoint/2010/main" val="2420904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11200" y="217714"/>
            <a:ext cx="10642599" cy="6125029"/>
          </a:xfrm>
          <a:prstGeom prst="rect">
            <a:avLst/>
          </a:prstGeom>
        </p:spPr>
      </p:pic>
    </p:spTree>
    <p:extLst>
      <p:ext uri="{BB962C8B-B14F-4D97-AF65-F5344CB8AC3E}">
        <p14:creationId xmlns:p14="http://schemas.microsoft.com/office/powerpoint/2010/main" val="953902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1" y="365125"/>
            <a:ext cx="10515600" cy="5811838"/>
          </a:xfrm>
          <a:prstGeom prst="rect">
            <a:avLst/>
          </a:prstGeom>
        </p:spPr>
      </p:pic>
    </p:spTree>
    <p:extLst>
      <p:ext uri="{BB962C8B-B14F-4D97-AF65-F5344CB8AC3E}">
        <p14:creationId xmlns:p14="http://schemas.microsoft.com/office/powerpoint/2010/main" val="3274581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709366" cy="5944235"/>
          </a:xfrm>
          <a:prstGeom prst="rect">
            <a:avLst/>
          </a:prstGeom>
        </p:spPr>
      </p:pic>
    </p:spTree>
    <p:extLst>
      <p:ext uri="{BB962C8B-B14F-4D97-AF65-F5344CB8AC3E}">
        <p14:creationId xmlns:p14="http://schemas.microsoft.com/office/powerpoint/2010/main" val="104653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1074"/>
            <a:ext cx="10515600" cy="5745889"/>
          </a:xfrm>
        </p:spPr>
        <p:txBody>
          <a:bodyPr/>
          <a:lstStyle/>
          <a:p>
            <a:pPr algn="just"/>
            <a:r>
              <a:rPr lang="en-US"/>
              <a:t>Typically any existing CRO in a contemporary electronics laboratory would have two input channels (vertical Y channels: Y1 and Y2) along with an in-built X channel (horizontal) with a knob to vary the time quotient. </a:t>
            </a:r>
          </a:p>
          <a:p>
            <a:pPr algn="just"/>
            <a:r>
              <a:rPr lang="en-US"/>
              <a:t>The signal that needs to be analyzed or studied is directly fed to any of the Y - channel (vertical) whereas the time function is available on the X - axis (horizontal) by default. </a:t>
            </a:r>
          </a:p>
          <a:p>
            <a:pPr algn="just"/>
            <a:r>
              <a:rPr lang="en-US"/>
              <a:t>The two Y channels of the CRO allow measurement of two separate signals at any given point of time and their attributes including amplitude, time-period (frequency) studied or phase difference compared. </a:t>
            </a:r>
          </a:p>
          <a:p>
            <a:pPr algn="just"/>
            <a:r>
              <a:rPr lang="en-US"/>
              <a:t>This type (most common) of CRO is popularly referred to as dual-trace CRO.</a:t>
            </a:r>
          </a:p>
        </p:txBody>
      </p:sp>
    </p:spTree>
    <p:extLst>
      <p:ext uri="{BB962C8B-B14F-4D97-AF65-F5344CB8AC3E}">
        <p14:creationId xmlns:p14="http://schemas.microsoft.com/office/powerpoint/2010/main" val="3794017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27546"/>
            <a:ext cx="10515600" cy="5849417"/>
          </a:xfrm>
        </p:spPr>
        <p:txBody>
          <a:bodyPr>
            <a:normAutofit/>
          </a:bodyPr>
          <a:lstStyle/>
          <a:p>
            <a:pPr marL="0" indent="0">
              <a:buNone/>
            </a:pPr>
            <a:r>
              <a:rPr lang="en-US" b="1" i="1"/>
              <a:t>1. </a:t>
            </a:r>
            <a:r>
              <a:rPr lang="en-US" b="1" i="1" u="sng"/>
              <a:t>Electron Gun Assembly</a:t>
            </a:r>
          </a:p>
          <a:p>
            <a:pPr marL="0" indent="0" algn="just">
              <a:buNone/>
            </a:pPr>
            <a:r>
              <a:rPr lang="en-US"/>
              <a:t>The electron gun is the source of the electron beams. The electron gun assembly shown in Fig. 7.6. It consists of an indirectly-heated cathode </a:t>
            </a:r>
            <a:r>
              <a:rPr lang="en-US" i="1"/>
              <a:t>K</a:t>
            </a:r>
            <a:r>
              <a:rPr lang="en-US"/>
              <a:t>, a control grid </a:t>
            </a:r>
            <a:r>
              <a:rPr lang="en-US" i="1"/>
              <a:t>G</a:t>
            </a:r>
            <a:r>
              <a:rPr lang="en-US"/>
              <a:t>, a pre-accelerator anode </a:t>
            </a:r>
            <a:r>
              <a:rPr lang="en-US" i="1"/>
              <a:t>A</a:t>
            </a:r>
            <a:r>
              <a:rPr lang="en-US"/>
              <a:t>1, focusing anode </a:t>
            </a:r>
            <a:r>
              <a:rPr lang="en-US" i="1"/>
              <a:t>A</a:t>
            </a:r>
            <a:r>
              <a:rPr lang="en-US"/>
              <a:t>2 and an accelerating anode </a:t>
            </a:r>
            <a:r>
              <a:rPr lang="en-US" i="1"/>
              <a:t>A</a:t>
            </a:r>
            <a:r>
              <a:rPr lang="en-US"/>
              <a:t>3. We will discuss each part of electron gun one by one in following:</a:t>
            </a:r>
          </a:p>
          <a:p>
            <a:pPr marL="0" indent="0" algn="just">
              <a:buNone/>
            </a:pPr>
            <a:r>
              <a:rPr lang="en-US" b="1"/>
              <a:t>(</a:t>
            </a:r>
            <a:r>
              <a:rPr lang="en-US" b="1" i="1"/>
              <a:t>a</a:t>
            </a:r>
            <a:r>
              <a:rPr lang="en-US" b="1"/>
              <a:t>) Cathode </a:t>
            </a:r>
            <a:r>
              <a:rPr lang="en-US" b="1" i="1"/>
              <a:t>K</a:t>
            </a:r>
            <a:r>
              <a:rPr lang="en-US"/>
              <a:t>. The sole function of the electrons gun assembly is to provide a focused beam of electrons which is accelerated towards the fluorescent screen. The electrons are given off by thermionic emission from the cathode. </a:t>
            </a:r>
          </a:p>
          <a:p>
            <a:pPr marL="0" indent="0" algn="just">
              <a:buNone/>
            </a:pPr>
            <a:r>
              <a:rPr lang="en-US"/>
              <a:t>The electron gun assembly consists of an indirectly-heated cathode </a:t>
            </a:r>
            <a:r>
              <a:rPr lang="en-US" i="1"/>
              <a:t>K</a:t>
            </a:r>
            <a:r>
              <a:rPr lang="en-US"/>
              <a:t>. A heated cathode emits electrons, which are accelerated to the first accelerating anode through a small hole in the control grid</a:t>
            </a:r>
          </a:p>
        </p:txBody>
      </p:sp>
    </p:spTree>
    <p:extLst>
      <p:ext uri="{BB962C8B-B14F-4D97-AF65-F5344CB8AC3E}">
        <p14:creationId xmlns:p14="http://schemas.microsoft.com/office/powerpoint/2010/main" val="1325538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50878" y="365124"/>
            <a:ext cx="10590661" cy="5926493"/>
          </a:xfrm>
          <a:prstGeom prst="rect">
            <a:avLst/>
          </a:prstGeom>
        </p:spPr>
      </p:pic>
    </p:spTree>
    <p:extLst>
      <p:ext uri="{BB962C8B-B14F-4D97-AF65-F5344CB8AC3E}">
        <p14:creationId xmlns:p14="http://schemas.microsoft.com/office/powerpoint/2010/main" val="1615303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4024"/>
            <a:ext cx="10515600" cy="5712939"/>
          </a:xfrm>
        </p:spPr>
        <p:txBody>
          <a:bodyPr>
            <a:normAutofit/>
          </a:bodyPr>
          <a:lstStyle/>
          <a:p>
            <a:pPr marL="0" indent="0" algn="just">
              <a:buNone/>
            </a:pPr>
            <a:r>
              <a:rPr lang="en-US" b="1"/>
              <a:t>(</a:t>
            </a:r>
            <a:r>
              <a:rPr lang="en-US" b="1" i="1"/>
              <a:t>b</a:t>
            </a:r>
            <a:r>
              <a:rPr lang="en-US" b="1"/>
              <a:t>) Control Grid. </a:t>
            </a:r>
            <a:r>
              <a:rPr lang="en-US"/>
              <a:t>The control grid is a metallic cylinder with a small aperture in line with the cathode and kept at a negative potential with respect to </a:t>
            </a:r>
            <a:r>
              <a:rPr lang="en-US" i="1"/>
              <a:t>K</a:t>
            </a:r>
            <a:r>
              <a:rPr lang="en-US"/>
              <a:t>. The number of electrons allowed to pass through the grid aperture (and, hence, the beam current) depends on the amount of the control grid bias. Since the intensity (or brightness) of the spot </a:t>
            </a:r>
            <a:r>
              <a:rPr lang="en-US" i="1"/>
              <a:t>S </a:t>
            </a:r>
            <a:r>
              <a:rPr lang="en-US"/>
              <a:t>on the screen depends on the strength of beam current, the knob controlling the grid bias is called the </a:t>
            </a:r>
            <a:r>
              <a:rPr lang="en-US" b="1" i="1"/>
              <a:t>intensity control.</a:t>
            </a:r>
          </a:p>
          <a:p>
            <a:pPr marL="0" indent="0" algn="just">
              <a:buNone/>
            </a:pPr>
            <a:r>
              <a:rPr lang="en-US" b="1"/>
              <a:t>(</a:t>
            </a:r>
            <a:r>
              <a:rPr lang="en-US" b="1" i="1"/>
              <a:t>c</a:t>
            </a:r>
            <a:r>
              <a:rPr lang="en-US" b="1"/>
              <a:t>) Accelerating Anode. </a:t>
            </a:r>
            <a:r>
              <a:rPr lang="en-US"/>
              <a:t>The anodes </a:t>
            </a:r>
            <a:r>
              <a:rPr lang="en-US" i="1"/>
              <a:t>A</a:t>
            </a:r>
            <a:r>
              <a:rPr lang="en-US"/>
              <a:t>1 and </a:t>
            </a:r>
            <a:r>
              <a:rPr lang="en-US" i="1"/>
              <a:t>A</a:t>
            </a:r>
            <a:r>
              <a:rPr lang="en-US"/>
              <a:t>3 are the accelerating anode. The Anode </a:t>
            </a:r>
            <a:r>
              <a:rPr lang="en-US" i="1"/>
              <a:t>A</a:t>
            </a:r>
            <a:r>
              <a:rPr lang="en-US"/>
              <a:t>1 is the pre-accelerating anode. The pre-accelerating anode is a hollow cylinder that is at a potential a few hundred volts more positive than the cathode so that the electron beam will be accelerated in the electric field. Both the anode is at positive potential with respect to </a:t>
            </a:r>
            <a:r>
              <a:rPr lang="en-US" i="1"/>
              <a:t>K</a:t>
            </a:r>
            <a:r>
              <a:rPr lang="en-US"/>
              <a:t>. These anodes operate to accelerate the electron beam.</a:t>
            </a:r>
          </a:p>
        </p:txBody>
      </p:sp>
    </p:spTree>
    <p:extLst>
      <p:ext uri="{BB962C8B-B14F-4D97-AF65-F5344CB8AC3E}">
        <p14:creationId xmlns:p14="http://schemas.microsoft.com/office/powerpoint/2010/main" val="856045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3081"/>
            <a:ext cx="10515600" cy="5753882"/>
          </a:xfrm>
        </p:spPr>
        <p:txBody>
          <a:bodyPr/>
          <a:lstStyle/>
          <a:p>
            <a:pPr marL="0" indent="0" algn="just">
              <a:buNone/>
            </a:pPr>
            <a:endParaRPr lang="en-US" b="1"/>
          </a:p>
          <a:p>
            <a:pPr marL="0" indent="0" algn="just">
              <a:buNone/>
            </a:pPr>
            <a:endParaRPr lang="en-US" b="1"/>
          </a:p>
          <a:p>
            <a:pPr marL="0" indent="0" algn="just">
              <a:buNone/>
            </a:pPr>
            <a:r>
              <a:rPr lang="en-US" b="1"/>
              <a:t>(</a:t>
            </a:r>
            <a:r>
              <a:rPr lang="en-US" b="1" i="1"/>
              <a:t>d</a:t>
            </a:r>
            <a:r>
              <a:rPr lang="en-US" b="1"/>
              <a:t>) Focusing Anode. </a:t>
            </a:r>
            <a:r>
              <a:rPr lang="en-US"/>
              <a:t>The focusing anode ensures that electrons leaving the cathode in slightly different directions are focused down to a narrow beam and all arrive at the same spot on the screen. The cylindrical focusing anode </a:t>
            </a:r>
            <a:r>
              <a:rPr lang="en-US" i="1"/>
              <a:t>A</a:t>
            </a:r>
            <a:r>
              <a:rPr lang="en-US"/>
              <a:t>2, being at negative potential, repels electrons from all sides and compresses them into a fine beam. The knob controlling the potential of </a:t>
            </a:r>
            <a:r>
              <a:rPr lang="en-US" i="1"/>
              <a:t>A</a:t>
            </a:r>
            <a:r>
              <a:rPr lang="en-US"/>
              <a:t>2 provides the focus control.</a:t>
            </a:r>
          </a:p>
        </p:txBody>
      </p:sp>
    </p:spTree>
    <p:extLst>
      <p:ext uri="{BB962C8B-B14F-4D97-AF65-F5344CB8AC3E}">
        <p14:creationId xmlns:p14="http://schemas.microsoft.com/office/powerpoint/2010/main" val="2655796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709" y="339633"/>
            <a:ext cx="10583091" cy="6518367"/>
          </a:xfrm>
        </p:spPr>
        <p:txBody>
          <a:bodyPr>
            <a:normAutofit lnSpcReduction="10000"/>
          </a:bodyPr>
          <a:lstStyle/>
          <a:p>
            <a:pPr marL="0" indent="0">
              <a:buNone/>
            </a:pPr>
            <a:r>
              <a:rPr lang="en-US" b="1" i="1"/>
              <a:t>2. </a:t>
            </a:r>
            <a:r>
              <a:rPr lang="en-US" b="1" i="1" u="sng"/>
              <a:t>Deflecting Plates</a:t>
            </a:r>
          </a:p>
          <a:p>
            <a:r>
              <a:rPr lang="en-US"/>
              <a:t>Two sets of deflecting plates are used for deflecting the thin pencil-like electronic beam both in the vertical and horizontal directions. Deflecting plates are:</a:t>
            </a:r>
          </a:p>
          <a:p>
            <a:pPr marL="514350" indent="-514350">
              <a:buAutoNum type="alphaLcParenBoth"/>
            </a:pPr>
            <a:r>
              <a:rPr lang="en-US" b="1"/>
              <a:t>Vertical Deflection Plates: </a:t>
            </a:r>
            <a:r>
              <a:rPr lang="en-US"/>
              <a:t>These plates move the electron beam up and down the screen. The input signal is applied to these plates.</a:t>
            </a:r>
          </a:p>
          <a:p>
            <a:pPr marL="0" indent="0">
              <a:buNone/>
            </a:pPr>
            <a:endParaRPr lang="en-US"/>
          </a:p>
          <a:p>
            <a:pPr marL="0" indent="0">
              <a:buNone/>
            </a:pPr>
            <a:r>
              <a:rPr lang="en-US" b="1"/>
              <a:t>(</a:t>
            </a:r>
            <a:r>
              <a:rPr lang="en-US" b="1" i="1"/>
              <a:t>b</a:t>
            </a:r>
            <a:r>
              <a:rPr lang="en-US" b="1"/>
              <a:t>) Horizontal Deflection Plates: </a:t>
            </a:r>
            <a:r>
              <a:rPr lang="en-US"/>
              <a:t>These plates move the electron bean by electrostatic attraction and repulsion, horizontally across the CRT screen</a:t>
            </a:r>
          </a:p>
          <a:p>
            <a:pPr marL="0" indent="0">
              <a:buNone/>
            </a:pPr>
            <a:endParaRPr lang="en-US"/>
          </a:p>
          <a:p>
            <a:pPr algn="just"/>
            <a:r>
              <a:rPr lang="en-US"/>
              <a:t>The first set marked </a:t>
            </a:r>
            <a:r>
              <a:rPr lang="en-US" i="1"/>
              <a:t>Y </a:t>
            </a:r>
            <a:r>
              <a:rPr lang="en-US"/>
              <a:t>(nearer to the gun) is for vertical deflection and </a:t>
            </a:r>
            <a:r>
              <a:rPr lang="en-US" i="1"/>
              <a:t>X</a:t>
            </a:r>
            <a:r>
              <a:rPr lang="en-US"/>
              <a:t>-set is for horizontal deflection. When no potential is applied across the plates, beam passes between both sets of plates </a:t>
            </a:r>
            <a:r>
              <a:rPr lang="en-US" err="1"/>
              <a:t>undeflected</a:t>
            </a:r>
            <a:r>
              <a:rPr lang="en-US"/>
              <a:t> and produces a bright spot at the </a:t>
            </a:r>
            <a:r>
              <a:rPr lang="en-US" err="1"/>
              <a:t>centre</a:t>
            </a:r>
            <a:r>
              <a:rPr lang="en-US"/>
              <a:t> of the screen.</a:t>
            </a:r>
          </a:p>
        </p:txBody>
      </p:sp>
    </p:spTree>
    <p:extLst>
      <p:ext uri="{BB962C8B-B14F-4D97-AF65-F5344CB8AC3E}">
        <p14:creationId xmlns:p14="http://schemas.microsoft.com/office/powerpoint/2010/main" val="4148266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2137"/>
            <a:ext cx="10515600" cy="5794826"/>
          </a:xfrm>
        </p:spPr>
        <p:txBody>
          <a:bodyPr>
            <a:normAutofit/>
          </a:bodyPr>
          <a:lstStyle/>
          <a:p>
            <a:pPr algn="just"/>
            <a:r>
              <a:rPr lang="en-US"/>
              <a:t>If upper </a:t>
            </a:r>
            <a:r>
              <a:rPr lang="en-US" i="1"/>
              <a:t>Y</a:t>
            </a:r>
            <a:r>
              <a:rPr lang="en-US"/>
              <a:t>-plate is given a positive potential, the beam is deflected upwards depending on the value of the applied potential. </a:t>
            </a:r>
          </a:p>
          <a:p>
            <a:pPr algn="just"/>
            <a:r>
              <a:rPr lang="en-US"/>
              <a:t>Similarly, the beam (and hence the spot) deflects downwards when lower </a:t>
            </a:r>
            <a:r>
              <a:rPr lang="en-US" i="1"/>
              <a:t>Y</a:t>
            </a:r>
            <a:r>
              <a:rPr lang="en-US"/>
              <a:t>-plate is made positive. </a:t>
            </a:r>
          </a:p>
          <a:p>
            <a:pPr algn="just"/>
            <a:r>
              <a:rPr lang="en-US"/>
              <a:t>However, if an </a:t>
            </a:r>
            <a:r>
              <a:rPr lang="en-US" b="1" i="1"/>
              <a:t>alternating </a:t>
            </a:r>
            <a:r>
              <a:rPr lang="en-US"/>
              <a:t>voltage is applied across the </a:t>
            </a:r>
            <a:r>
              <a:rPr lang="en-US" i="1"/>
              <a:t>Y</a:t>
            </a:r>
            <a:r>
              <a:rPr lang="en-US"/>
              <a:t>-plates, the spot keeps moving up and down thereby producing a vertical luminous trace on the screen due to persistence of vision. </a:t>
            </a:r>
          </a:p>
          <a:p>
            <a:pPr algn="just"/>
            <a:r>
              <a:rPr lang="en-US"/>
              <a:t>The maximum displacement of the spot from its central position is equal to the amplitude of the applied voltage.</a:t>
            </a:r>
          </a:p>
          <a:p>
            <a:r>
              <a:rPr lang="en-US"/>
              <a:t>The screen spot is deflected horizontally if similar voltages are applied to the </a:t>
            </a:r>
            <a:r>
              <a:rPr lang="en-US" i="1"/>
              <a:t>X</a:t>
            </a:r>
            <a:r>
              <a:rPr lang="en-US"/>
              <a:t>-plates. The dc potentials on the </a:t>
            </a:r>
            <a:r>
              <a:rPr lang="en-US" i="1"/>
              <a:t>Y</a:t>
            </a:r>
            <a:r>
              <a:rPr lang="en-US"/>
              <a:t>-and </a:t>
            </a:r>
            <a:r>
              <a:rPr lang="en-US" i="1"/>
              <a:t>X</a:t>
            </a:r>
            <a:r>
              <a:rPr lang="en-US"/>
              <a:t>-plates are adjustable by means of </a:t>
            </a:r>
            <a:r>
              <a:rPr lang="en-US" b="1" i="1"/>
              <a:t>centering controls</a:t>
            </a:r>
            <a:r>
              <a:rPr lang="en-US"/>
              <a:t>.</a:t>
            </a:r>
          </a:p>
        </p:txBody>
      </p:sp>
    </p:spTree>
    <p:extLst>
      <p:ext uri="{BB962C8B-B14F-4D97-AF65-F5344CB8AC3E}">
        <p14:creationId xmlns:p14="http://schemas.microsoft.com/office/powerpoint/2010/main" val="982231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3206"/>
            <a:ext cx="10515600" cy="5603757"/>
          </a:xfrm>
        </p:spPr>
        <p:txBody>
          <a:bodyPr/>
          <a:lstStyle/>
          <a:p>
            <a:pPr algn="just"/>
            <a:r>
              <a:rPr lang="en-US"/>
              <a:t>It must be remembered that the signal to be displayed on the screen is always applied across the </a:t>
            </a:r>
            <a:r>
              <a:rPr lang="en-US" i="1"/>
              <a:t>Y</a:t>
            </a:r>
            <a:r>
              <a:rPr lang="en-US"/>
              <a:t>-plates. The voltage applied across </a:t>
            </a:r>
            <a:r>
              <a:rPr lang="en-US" i="1"/>
              <a:t>X</a:t>
            </a:r>
            <a:r>
              <a:rPr lang="en-US"/>
              <a:t>-plates is a ramp voltage i.e. a voltage which increases linearly with time. It has a </a:t>
            </a:r>
            <a:r>
              <a:rPr lang="en-US" err="1"/>
              <a:t>sawtooth</a:t>
            </a:r>
            <a:r>
              <a:rPr lang="en-US"/>
              <a:t> wave-form as shown in Fig. 7.7. It is also called horizontal </a:t>
            </a:r>
            <a:r>
              <a:rPr lang="en-US" err="1"/>
              <a:t>timebase</a:t>
            </a:r>
            <a:r>
              <a:rPr lang="en-US"/>
              <a:t> or sweep voltage. It has a sweep time of </a:t>
            </a:r>
            <a:r>
              <a:rPr lang="en-US" i="1" err="1"/>
              <a:t>Tsw</a:t>
            </a:r>
            <a:endParaRPr lang="en-US"/>
          </a:p>
        </p:txBody>
      </p:sp>
      <p:pic>
        <p:nvPicPr>
          <p:cNvPr id="4" name="Picture 3"/>
          <p:cNvPicPr>
            <a:picLocks noChangeAspect="1"/>
          </p:cNvPicPr>
          <p:nvPr/>
        </p:nvPicPr>
        <p:blipFill>
          <a:blip r:embed="rId2"/>
          <a:stretch>
            <a:fillRect/>
          </a:stretch>
        </p:blipFill>
        <p:spPr>
          <a:xfrm>
            <a:off x="3507475" y="2879678"/>
            <a:ext cx="5622877" cy="3305417"/>
          </a:xfrm>
          <a:prstGeom prst="rect">
            <a:avLst/>
          </a:prstGeom>
        </p:spPr>
      </p:pic>
    </p:spTree>
    <p:extLst>
      <p:ext uri="{BB962C8B-B14F-4D97-AF65-F5344CB8AC3E}">
        <p14:creationId xmlns:p14="http://schemas.microsoft.com/office/powerpoint/2010/main" val="2811438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3206"/>
            <a:ext cx="10515600" cy="5603757"/>
          </a:xfrm>
        </p:spPr>
        <p:txBody>
          <a:bodyPr>
            <a:normAutofit/>
          </a:bodyPr>
          <a:lstStyle/>
          <a:p>
            <a:pPr marL="0" indent="0">
              <a:buNone/>
            </a:pPr>
            <a:r>
              <a:rPr lang="en-US" b="1" i="1"/>
              <a:t>3. </a:t>
            </a:r>
            <a:r>
              <a:rPr lang="en-US" b="1" i="1" u="sng"/>
              <a:t>Glass Envelope</a:t>
            </a:r>
          </a:p>
          <a:p>
            <a:pPr algn="just"/>
            <a:r>
              <a:rPr lang="en-US"/>
              <a:t>It is funnel-shaped having a phosphor-coated screen at its flared end. It is highly-evacuated in order to permit the electron beam to traverse the tube easily. </a:t>
            </a:r>
          </a:p>
          <a:p>
            <a:pPr algn="just"/>
            <a:r>
              <a:rPr lang="en-US"/>
              <a:t>The inside of the flared part of the tube is coated with a conducting graphite layer called </a:t>
            </a:r>
            <a:r>
              <a:rPr lang="en-US" err="1"/>
              <a:t>Aquadag</a:t>
            </a:r>
            <a:r>
              <a:rPr lang="en-US"/>
              <a:t> which is maintained at the same potential as </a:t>
            </a:r>
            <a:r>
              <a:rPr lang="en-US" i="1"/>
              <a:t>A</a:t>
            </a:r>
            <a:r>
              <a:rPr lang="en-US"/>
              <a:t>3. </a:t>
            </a:r>
          </a:p>
          <a:p>
            <a:pPr algn="just"/>
            <a:r>
              <a:rPr lang="en-US"/>
              <a:t>The bombarding electrons striking the phosphor release secondary-emission electrons, thus keeping the screen in a state of electrical equilibrium. </a:t>
            </a:r>
          </a:p>
          <a:p>
            <a:pPr algn="just"/>
            <a:r>
              <a:rPr lang="en-US"/>
              <a:t>These secondary-emission low velocity electrons are collected by </a:t>
            </a:r>
            <a:r>
              <a:rPr lang="en-US" err="1"/>
              <a:t>aquadag</a:t>
            </a:r>
            <a:r>
              <a:rPr lang="en-US"/>
              <a:t>, which is electrically connected to the secondary anode.</a:t>
            </a:r>
          </a:p>
        </p:txBody>
      </p:sp>
    </p:spTree>
    <p:extLst>
      <p:ext uri="{BB962C8B-B14F-4D97-AF65-F5344CB8AC3E}">
        <p14:creationId xmlns:p14="http://schemas.microsoft.com/office/powerpoint/2010/main" val="2438924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athode-ray-tub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15" y="-24228"/>
            <a:ext cx="11561596" cy="677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417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a:t>Functions of </a:t>
            </a:r>
            <a:r>
              <a:rPr lang="en-US" err="1"/>
              <a:t>Aquadag</a:t>
            </a:r>
            <a:r>
              <a:rPr lang="en-US"/>
              <a:t> are:</a:t>
            </a:r>
          </a:p>
          <a:p>
            <a:pPr marL="0" indent="0">
              <a:buNone/>
            </a:pPr>
            <a:r>
              <a:rPr lang="en-US" b="1"/>
              <a:t>(</a:t>
            </a:r>
            <a:r>
              <a:rPr lang="en-US" b="1" i="1" err="1"/>
              <a:t>i</a:t>
            </a:r>
            <a:r>
              <a:rPr lang="en-US" b="1"/>
              <a:t>) </a:t>
            </a:r>
            <a:r>
              <a:rPr lang="en-US"/>
              <a:t>It accelerates the electron beam after it passes between the deflecting plates</a:t>
            </a:r>
          </a:p>
          <a:p>
            <a:pPr marL="0" indent="0">
              <a:buNone/>
            </a:pPr>
            <a:r>
              <a:rPr lang="en-US" b="1"/>
              <a:t>(</a:t>
            </a:r>
            <a:r>
              <a:rPr lang="en-US" b="1" i="1"/>
              <a:t>ii</a:t>
            </a:r>
            <a:r>
              <a:rPr lang="en-US" b="1"/>
              <a:t>) </a:t>
            </a:r>
            <a:r>
              <a:rPr lang="en-US"/>
              <a:t>Collects the electrons produced by secondary emission when electron beam strikes the screen.</a:t>
            </a:r>
          </a:p>
          <a:p>
            <a:r>
              <a:rPr lang="en-US"/>
              <a:t>Hence, it prevents the formation of negative charge on the screen.</a:t>
            </a:r>
          </a:p>
        </p:txBody>
      </p:sp>
    </p:spTree>
    <p:extLst>
      <p:ext uri="{BB962C8B-B14F-4D97-AF65-F5344CB8AC3E}">
        <p14:creationId xmlns:p14="http://schemas.microsoft.com/office/powerpoint/2010/main" val="80318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30629"/>
            <a:ext cx="11913326" cy="6479177"/>
          </a:xfrm>
          <a:prstGeom prst="rect">
            <a:avLst/>
          </a:prstGeom>
        </p:spPr>
      </p:pic>
    </p:spTree>
    <p:extLst>
      <p:ext uri="{BB962C8B-B14F-4D97-AF65-F5344CB8AC3E}">
        <p14:creationId xmlns:p14="http://schemas.microsoft.com/office/powerpoint/2010/main" val="3880453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b="1" i="1"/>
              <a:t>4. </a:t>
            </a:r>
            <a:r>
              <a:rPr lang="en-US" b="1" i="1" u="sng" err="1"/>
              <a:t>Graticules</a:t>
            </a:r>
            <a:endParaRPr lang="en-US" b="1" i="1" u="sng"/>
          </a:p>
          <a:p>
            <a:pPr algn="just"/>
            <a:r>
              <a:rPr lang="en-US"/>
              <a:t>The </a:t>
            </a:r>
            <a:r>
              <a:rPr lang="en-US" err="1"/>
              <a:t>graticule</a:t>
            </a:r>
            <a:r>
              <a:rPr lang="en-US"/>
              <a:t> is a grid of squares that serve as reference marks for measuring the displayed trace.</a:t>
            </a:r>
          </a:p>
          <a:p>
            <a:pPr algn="just"/>
            <a:r>
              <a:rPr lang="en-US"/>
              <a:t>It is the calibrated horizontal and vertical marks are placed on the cathode ray tube screen to facilitate the use of the oscilloscope. It is a grid of lines that serves as a scale when making time and amplitude measurements. </a:t>
            </a:r>
          </a:p>
          <a:p>
            <a:pPr algn="just"/>
            <a:r>
              <a:rPr lang="en-US"/>
              <a:t>The accuracy of these marks depends on how close the </a:t>
            </a:r>
            <a:r>
              <a:rPr lang="en-US" err="1"/>
              <a:t>graticule</a:t>
            </a:r>
            <a:r>
              <a:rPr lang="en-US"/>
              <a:t> marks can be placed to the actual phosphor to eliminate parallax. These are three types </a:t>
            </a:r>
            <a:r>
              <a:rPr lang="en-US" err="1"/>
              <a:t>i.e</a:t>
            </a:r>
            <a:r>
              <a:rPr lang="en-US"/>
              <a:t> external, internal and projected.</a:t>
            </a:r>
          </a:p>
        </p:txBody>
      </p:sp>
    </p:spTree>
    <p:extLst>
      <p:ext uri="{BB962C8B-B14F-4D97-AF65-F5344CB8AC3E}">
        <p14:creationId xmlns:p14="http://schemas.microsoft.com/office/powerpoint/2010/main" val="3147124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Types of graticules&#10;External Graticule Internal Graticule&#10;Scale Marked from outside Scale marked from inside&#10;It has par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766" y="365126"/>
            <a:ext cx="11025051"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143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634" y="548640"/>
            <a:ext cx="11014166" cy="5628323"/>
          </a:xfrm>
        </p:spPr>
        <p:txBody>
          <a:bodyPr>
            <a:normAutofit/>
          </a:bodyPr>
          <a:lstStyle/>
          <a:p>
            <a:pPr marL="0" indent="0" algn="just">
              <a:buNone/>
            </a:pPr>
            <a:r>
              <a:rPr lang="en-US"/>
              <a:t>(</a:t>
            </a:r>
            <a:r>
              <a:rPr lang="en-US" i="1"/>
              <a:t>a</a:t>
            </a:r>
            <a:r>
              <a:rPr lang="en-US"/>
              <a:t>) </a:t>
            </a:r>
            <a:r>
              <a:rPr lang="en-US" b="1"/>
              <a:t>External </a:t>
            </a:r>
            <a:r>
              <a:rPr lang="en-US" b="1" err="1"/>
              <a:t>Graticule</a:t>
            </a:r>
            <a:r>
              <a:rPr lang="en-US" b="1"/>
              <a:t>. </a:t>
            </a:r>
            <a:r>
              <a:rPr lang="en-US"/>
              <a:t>This is scribed on a Plexiglas plastic and fixed to the screen. The distance between the marks on the </a:t>
            </a:r>
            <a:r>
              <a:rPr lang="en-US" err="1"/>
              <a:t>graticule</a:t>
            </a:r>
            <a:r>
              <a:rPr lang="en-US"/>
              <a:t> and the actual phosphor coating could be nearly 1 cm, which caused measurement errors if not used carefully.</a:t>
            </a:r>
          </a:p>
          <a:p>
            <a:pPr marL="0" indent="0" algn="just">
              <a:buNone/>
            </a:pPr>
            <a:r>
              <a:rPr lang="en-US"/>
              <a:t>(</a:t>
            </a:r>
            <a:r>
              <a:rPr lang="en-US" i="1"/>
              <a:t>b</a:t>
            </a:r>
            <a:r>
              <a:rPr lang="en-US"/>
              <a:t>) </a:t>
            </a:r>
            <a:r>
              <a:rPr lang="en-US" b="1"/>
              <a:t>Internal </a:t>
            </a:r>
            <a:r>
              <a:rPr lang="en-US" b="1" err="1"/>
              <a:t>Graticule</a:t>
            </a:r>
            <a:r>
              <a:rPr lang="en-US" b="1"/>
              <a:t>. </a:t>
            </a:r>
            <a:r>
              <a:rPr lang="en-US"/>
              <a:t>The </a:t>
            </a:r>
            <a:r>
              <a:rPr lang="en-US" err="1"/>
              <a:t>graticule</a:t>
            </a:r>
            <a:r>
              <a:rPr lang="en-US"/>
              <a:t> lines are etched (marked) on the inner surface of the front glass of the cathode ray tube. The distance of separation of phosphor and the </a:t>
            </a:r>
            <a:r>
              <a:rPr lang="en-US" err="1"/>
              <a:t>graticule</a:t>
            </a:r>
            <a:r>
              <a:rPr lang="en-US"/>
              <a:t> is nearly zero and parallax errors are practically nonexistent.</a:t>
            </a:r>
          </a:p>
          <a:p>
            <a:pPr marL="0" indent="0" algn="just">
              <a:buNone/>
            </a:pPr>
            <a:r>
              <a:rPr lang="en-US"/>
              <a:t>(</a:t>
            </a:r>
            <a:r>
              <a:rPr lang="en-US" i="1"/>
              <a:t>c</a:t>
            </a:r>
            <a:r>
              <a:rPr lang="en-US"/>
              <a:t>) </a:t>
            </a:r>
            <a:r>
              <a:rPr lang="en-US" b="1"/>
              <a:t>Projected </a:t>
            </a:r>
            <a:r>
              <a:rPr lang="en-US" b="1" err="1"/>
              <a:t>Graticule</a:t>
            </a:r>
            <a:r>
              <a:rPr lang="en-US" b="1"/>
              <a:t>. </a:t>
            </a:r>
            <a:r>
              <a:rPr lang="en-US"/>
              <a:t>It provides flexibility which can include additional features such as legends on the glass.</a:t>
            </a:r>
          </a:p>
        </p:txBody>
      </p:sp>
    </p:spTree>
    <p:extLst>
      <p:ext uri="{BB962C8B-B14F-4D97-AF65-F5344CB8AC3E}">
        <p14:creationId xmlns:p14="http://schemas.microsoft.com/office/powerpoint/2010/main" val="1125848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OSCILLOSCOPE PROBES&#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5125"/>
            <a:ext cx="10709366"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762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sz="quarter" idx="1"/>
          </p:nvPr>
        </p:nvSpPr>
        <p:spPr>
          <a:xfrm>
            <a:off x="587829" y="381000"/>
            <a:ext cx="10998925" cy="5638800"/>
          </a:xfrm>
        </p:spPr>
        <p:txBody>
          <a:bodyPr/>
          <a:lstStyle/>
          <a:p>
            <a:pPr algn="just"/>
            <a:r>
              <a:rPr lang="en-IN" altLang="en-US" b="1"/>
              <a:t>Working of Cathode Ray Tube</a:t>
            </a:r>
          </a:p>
          <a:p>
            <a:pPr algn="just"/>
            <a:r>
              <a:rPr lang="en-IN" altLang="en-US"/>
              <a:t>As the cathode is heated, it produces a large number of electrons.</a:t>
            </a:r>
          </a:p>
          <a:p>
            <a:pPr algn="just"/>
            <a:r>
              <a:rPr lang="en-IN" altLang="en-US"/>
              <a:t>These electrons pass through the control grid on their way to the screen.</a:t>
            </a:r>
          </a:p>
          <a:p>
            <a:pPr algn="just"/>
            <a:r>
              <a:rPr lang="en-IN" altLang="en-US"/>
              <a:t>The control grid controls the amount of current flow as in standard vacuum tubes. </a:t>
            </a:r>
          </a:p>
          <a:p>
            <a:pPr algn="just"/>
            <a:r>
              <a:rPr lang="en-IN" altLang="en-US"/>
              <a:t>If negative potential on the control grid is high, fewer electrons will pass through it. </a:t>
            </a:r>
          </a:p>
          <a:p>
            <a:pPr algn="just"/>
            <a:r>
              <a:rPr lang="en-IN" altLang="en-US"/>
              <a:t>Hence the electron beam will produce a dim spot of light on striking the screen. Reverse will happen when the negative potential on the control grid is reduced.</a:t>
            </a:r>
          </a:p>
          <a:p>
            <a:endParaRPr lang="en-IN" altLang="en-US"/>
          </a:p>
        </p:txBody>
      </p:sp>
    </p:spTree>
    <p:extLst>
      <p:ext uri="{BB962C8B-B14F-4D97-AF65-F5344CB8AC3E}">
        <p14:creationId xmlns:p14="http://schemas.microsoft.com/office/powerpoint/2010/main" val="2455247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athode-ray-tub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15" y="-24228"/>
            <a:ext cx="11561596" cy="677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9828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endParaRPr lang="en-IN" altLang="en-US"/>
          </a:p>
        </p:txBody>
      </p:sp>
      <p:sp>
        <p:nvSpPr>
          <p:cNvPr id="19459" name="Content Placeholder 2"/>
          <p:cNvSpPr>
            <a:spLocks noGrp="1"/>
          </p:cNvSpPr>
          <p:nvPr>
            <p:ph sz="quarter" idx="1"/>
          </p:nvPr>
        </p:nvSpPr>
        <p:spPr/>
        <p:txBody>
          <a:bodyPr/>
          <a:lstStyle/>
          <a:p>
            <a:pPr algn="just"/>
            <a:r>
              <a:rPr lang="en-IN" altLang="en-US"/>
              <a:t>Therefore, the intensity of the light spot on the screen can be controlled by changing the negative potential on the control grid.</a:t>
            </a:r>
          </a:p>
          <a:p>
            <a:pPr algn="just"/>
            <a:r>
              <a:rPr lang="en-IN" altLang="en-US"/>
              <a:t>After leaving the control grid, the electron beam comes under the influence of focusing and accelerating anodes.</a:t>
            </a:r>
          </a:p>
          <a:p>
            <a:pPr algn="just"/>
            <a:r>
              <a:rPr lang="en-IN" altLang="en-US"/>
              <a:t>Since, the two anodes are at high positive potential, therefore, they produce a field which acts as electrostatic lens to converge the electron beam at a point on the screen.</a:t>
            </a:r>
          </a:p>
          <a:p>
            <a:pPr algn="just"/>
            <a:endParaRPr lang="en-IN" altLang="en-US"/>
          </a:p>
        </p:txBody>
      </p:sp>
    </p:spTree>
    <p:extLst>
      <p:ext uri="{BB962C8B-B14F-4D97-AF65-F5344CB8AC3E}">
        <p14:creationId xmlns:p14="http://schemas.microsoft.com/office/powerpoint/2010/main" val="2134055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sz="quarter" idx="1"/>
          </p:nvPr>
        </p:nvSpPr>
        <p:spPr>
          <a:xfrm>
            <a:off x="901337" y="533400"/>
            <a:ext cx="11103429" cy="5486400"/>
          </a:xfrm>
        </p:spPr>
        <p:txBody>
          <a:bodyPr/>
          <a:lstStyle/>
          <a:p>
            <a:pPr algn="just"/>
            <a:r>
              <a:rPr lang="en-IN" altLang="en-US" b="1"/>
              <a:t>After leaving the accelerating anode, the electron beam comes under the influence of vertical and horizontal deflection plates.</a:t>
            </a:r>
          </a:p>
          <a:p>
            <a:pPr algn="just"/>
            <a:r>
              <a:rPr lang="en-IN" altLang="en-US" b="1"/>
              <a:t>When no voltage is applied to these deflection plates, the electron beam produces a spot of light at the centre as shown by  point O in fig below on the screen.</a:t>
            </a:r>
          </a:p>
          <a:p>
            <a:endParaRPr lang="en-IN" altLang="en-US"/>
          </a:p>
        </p:txBody>
      </p:sp>
      <p:pic>
        <p:nvPicPr>
          <p:cNvPr id="20483" name="Picture 2" descr="https://electronicspost.com/wp-content/uploads/2015/10/electron-beam-defle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794" y="3276600"/>
            <a:ext cx="3429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8315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sz="quarter" idx="1"/>
          </p:nvPr>
        </p:nvSpPr>
        <p:spPr>
          <a:xfrm>
            <a:off x="418011" y="533400"/>
            <a:ext cx="11625943" cy="5486400"/>
          </a:xfrm>
        </p:spPr>
        <p:txBody>
          <a:bodyPr>
            <a:normAutofit/>
          </a:bodyPr>
          <a:lstStyle/>
          <a:p>
            <a:pPr algn="just"/>
            <a:r>
              <a:rPr lang="en-IN" altLang="en-US" sz="3600"/>
              <a:t>If the voltage is applied to the vertical deflection plates only, the electron beam and so as the spot of light  will be deflected upwards i.e. point O1. And if the potential on the plates is reversed, the spot of light will be deflected downwards i.e. point O2.</a:t>
            </a:r>
          </a:p>
          <a:p>
            <a:pPr algn="just"/>
            <a:r>
              <a:rPr lang="en-IN" altLang="en-US" sz="3600"/>
              <a:t>Similarly, the spot of light can be deflected horizontally by applying voltage across the horizontal deflection plates.</a:t>
            </a:r>
          </a:p>
          <a:p>
            <a:endParaRPr lang="en-IN" altLang="en-US" sz="3600"/>
          </a:p>
        </p:txBody>
      </p:sp>
    </p:spTree>
    <p:extLst>
      <p:ext uri="{BB962C8B-B14F-4D97-AF65-F5344CB8AC3E}">
        <p14:creationId xmlns:p14="http://schemas.microsoft.com/office/powerpoint/2010/main" val="2867857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057400" y="274638"/>
            <a:ext cx="8153400" cy="792162"/>
          </a:xfrm>
        </p:spPr>
        <p:txBody>
          <a:bodyPr/>
          <a:lstStyle/>
          <a:p>
            <a:pPr eaLnBrk="1" hangingPunct="1"/>
            <a:r>
              <a:rPr lang="en-US" altLang="en-US" b="1"/>
              <a:t>Deflection Systems:</a:t>
            </a:r>
            <a:endParaRPr lang="en-US" altLang="en-US"/>
          </a:p>
        </p:txBody>
      </p:sp>
      <p:sp>
        <p:nvSpPr>
          <p:cNvPr id="22531" name="Content Placeholder 2"/>
          <p:cNvSpPr>
            <a:spLocks noGrp="1"/>
          </p:cNvSpPr>
          <p:nvPr>
            <p:ph sz="quarter" idx="1"/>
          </p:nvPr>
        </p:nvSpPr>
        <p:spPr>
          <a:xfrm>
            <a:off x="744583" y="1524000"/>
            <a:ext cx="10816045" cy="1371600"/>
          </a:xfrm>
        </p:spPr>
        <p:txBody>
          <a:bodyPr>
            <a:normAutofit lnSpcReduction="10000"/>
          </a:bodyPr>
          <a:lstStyle/>
          <a:p>
            <a:pPr eaLnBrk="1" hangingPunct="1"/>
            <a:r>
              <a:rPr lang="en-US" altLang="en-US" sz="2200"/>
              <a:t>              To deflect the beam horizontally, an alternating voltage is applied to the horizontal deflecting plates and the spot on the screen moves horizontally, as shown in Fig. 14-3(b).</a:t>
            </a:r>
          </a:p>
          <a:p>
            <a:pPr eaLnBrk="1" hangingPunct="1"/>
            <a:r>
              <a:rPr lang="en-US" altLang="en-US" sz="2200"/>
              <a:t>              The electrons will focus at point </a:t>
            </a:r>
            <a:r>
              <a:rPr lang="en-US" altLang="en-US" sz="2200" i="1"/>
              <a:t>X2. By changing the polarity of voltage, the beam will focus at point X1. Thus, the </a:t>
            </a:r>
            <a:r>
              <a:rPr lang="en-US" altLang="en-US" sz="2200"/>
              <a:t>horizontal movement is controlled along </a:t>
            </a:r>
            <a:r>
              <a:rPr lang="en-US" altLang="en-US" sz="2200" i="1"/>
              <a:t>X1OX2 line</a:t>
            </a:r>
            <a:r>
              <a:rPr lang="en-US" altLang="en-US" sz="1800" i="1"/>
              <a:t>.</a:t>
            </a:r>
            <a:endParaRPr lang="en-US" altLang="en-US" sz="1800"/>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83" y="3048000"/>
            <a:ext cx="9575074"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106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0263" y="222069"/>
            <a:ext cx="11430000" cy="6348548"/>
          </a:xfrm>
          <a:prstGeom prst="rect">
            <a:avLst/>
          </a:prstGeom>
        </p:spPr>
      </p:pic>
    </p:spTree>
    <p:extLst>
      <p:ext uri="{BB962C8B-B14F-4D97-AF65-F5344CB8AC3E}">
        <p14:creationId xmlns:p14="http://schemas.microsoft.com/office/powerpoint/2010/main" val="4247510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a:bodyPr>
          <a:lstStyle/>
          <a:p>
            <a:pPr>
              <a:defRPr/>
            </a:pPr>
            <a:r>
              <a:rPr lang="en-US" b="1"/>
              <a:t>Deflection Systems:</a:t>
            </a:r>
            <a:endParaRPr lang="en-US"/>
          </a:p>
        </p:txBody>
      </p:sp>
      <p:sp>
        <p:nvSpPr>
          <p:cNvPr id="23555" name="Content Placeholder 2"/>
          <p:cNvSpPr>
            <a:spLocks noGrp="1"/>
          </p:cNvSpPr>
          <p:nvPr>
            <p:ph sz="quarter" idx="1"/>
          </p:nvPr>
        </p:nvSpPr>
        <p:spPr>
          <a:xfrm>
            <a:off x="391885" y="1143000"/>
            <a:ext cx="11142617" cy="5257800"/>
          </a:xfrm>
        </p:spPr>
        <p:txBody>
          <a:bodyPr>
            <a:normAutofit/>
          </a:bodyPr>
          <a:lstStyle/>
          <a:p>
            <a:pPr algn="just" eaLnBrk="1" hangingPunct="1"/>
            <a:r>
              <a:rPr lang="en-US" altLang="en-US"/>
              <a:t>               Electrostatic deflection of an electron beam is used in a general purpose oscilloscope. The deflecting system consists of a pair of horizontal and vertical deflecting plates.</a:t>
            </a:r>
          </a:p>
          <a:p>
            <a:pPr algn="just" eaLnBrk="1" hangingPunct="1"/>
            <a:r>
              <a:rPr lang="en-US" altLang="en-US"/>
              <a:t>                Let us consider two parallel vertical deflecting plates </a:t>
            </a:r>
            <a:r>
              <a:rPr lang="en-US" altLang="en-US" i="1"/>
              <a:t>P1 and P2. The beam is focused at point O on the screen in the absence of a deflecting plate voltage. </a:t>
            </a:r>
          </a:p>
          <a:p>
            <a:pPr algn="just" eaLnBrk="1" hangingPunct="1">
              <a:buFont typeface="Wingdings 2" panose="05020102010507070707" pitchFamily="18" charset="2"/>
              <a:buNone/>
            </a:pPr>
            <a:endParaRPr lang="en-US" altLang="en-US" i="1"/>
          </a:p>
          <a:p>
            <a:pPr algn="just" eaLnBrk="1" hangingPunct="1"/>
            <a:r>
              <a:rPr lang="en-US" altLang="en-US" i="1"/>
              <a:t>                 If a </a:t>
            </a:r>
            <a:r>
              <a:rPr lang="en-US" altLang="en-US"/>
              <a:t>positive voltage is applied to plate </a:t>
            </a:r>
            <a:r>
              <a:rPr lang="en-US" altLang="en-US" i="1"/>
              <a:t>P1 with respect to plate P2, the negatively charged electrons are attracted towards </a:t>
            </a:r>
            <a:r>
              <a:rPr lang="en-US" altLang="en-US"/>
              <a:t>the positive plate </a:t>
            </a:r>
            <a:r>
              <a:rPr lang="en-US" altLang="en-US" i="1"/>
              <a:t>P1, and these electrons will come to focus at point Y1 on the fluorescent screen. </a:t>
            </a:r>
          </a:p>
          <a:p>
            <a:pPr eaLnBrk="1" hangingPunct="1">
              <a:buFont typeface="Wingdings 2" panose="05020102010507070707" pitchFamily="18" charset="2"/>
              <a:buNone/>
            </a:pPr>
            <a:r>
              <a:rPr lang="en-US" altLang="en-US" i="1"/>
              <a:t>                 </a:t>
            </a:r>
            <a:endParaRPr lang="en-US" altLang="en-US"/>
          </a:p>
        </p:txBody>
      </p:sp>
    </p:spTree>
    <p:extLst>
      <p:ext uri="{BB962C8B-B14F-4D97-AF65-F5344CB8AC3E}">
        <p14:creationId xmlns:p14="http://schemas.microsoft.com/office/powerpoint/2010/main" val="4199178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8305800" cy="715962"/>
          </a:xfrm>
        </p:spPr>
        <p:txBody>
          <a:bodyPr>
            <a:normAutofit/>
          </a:bodyPr>
          <a:lstStyle/>
          <a:p>
            <a:pPr>
              <a:defRPr/>
            </a:pPr>
            <a:r>
              <a:rPr lang="en-US" b="1"/>
              <a:t>Deflection Systems:</a:t>
            </a:r>
            <a:endParaRPr lang="en-US"/>
          </a:p>
        </p:txBody>
      </p:sp>
      <p:pic>
        <p:nvPicPr>
          <p:cNvPr id="245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487" y="2103120"/>
            <a:ext cx="9104810" cy="399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4"/>
          <p:cNvSpPr>
            <a:spLocks noChangeArrowheads="1"/>
          </p:cNvSpPr>
          <p:nvPr/>
        </p:nvSpPr>
        <p:spPr bwMode="auto">
          <a:xfrm>
            <a:off x="770709" y="1143001"/>
            <a:ext cx="1081604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ADCEDC"/>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EB641B"/>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EB641B"/>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EB641B"/>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en-US" sz="2400" i="1"/>
              <a:t>            </a:t>
            </a:r>
            <a:r>
              <a:rPr lang="en-US" altLang="en-US" sz="2400" b="1" i="1"/>
              <a:t>The deflection is </a:t>
            </a:r>
            <a:r>
              <a:rPr lang="en-US" altLang="en-US" sz="2400" b="1"/>
              <a:t>proportional to the deflecting voltage between the plates. If the polarity of the deflecting voltage is reversed, the spot appears at the point </a:t>
            </a:r>
            <a:r>
              <a:rPr lang="en-US" altLang="en-US" sz="2400" b="1" i="1"/>
              <a:t>Y2, as shown in Fig. 14-3(a</a:t>
            </a:r>
            <a:r>
              <a:rPr lang="en-US" altLang="en-US" sz="2400" i="1"/>
              <a:t>).</a:t>
            </a:r>
            <a:endParaRPr lang="en-US" altLang="en-US" sz="2400"/>
          </a:p>
        </p:txBody>
      </p:sp>
    </p:spTree>
    <p:extLst>
      <p:ext uri="{BB962C8B-B14F-4D97-AF65-F5344CB8AC3E}">
        <p14:creationId xmlns:p14="http://schemas.microsoft.com/office/powerpoint/2010/main" val="15489958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Electrostatic Focusing</a:t>
            </a:r>
            <a:endParaRPr lang="en-US"/>
          </a:p>
        </p:txBody>
      </p:sp>
      <p:sp>
        <p:nvSpPr>
          <p:cNvPr id="3" name="Content Placeholder 2"/>
          <p:cNvSpPr>
            <a:spLocks noGrp="1"/>
          </p:cNvSpPr>
          <p:nvPr>
            <p:ph idx="1"/>
          </p:nvPr>
        </p:nvSpPr>
        <p:spPr>
          <a:xfrm>
            <a:off x="838200" y="1410789"/>
            <a:ext cx="10515600" cy="4766174"/>
          </a:xfrm>
        </p:spPr>
        <p:txBody>
          <a:bodyPr>
            <a:normAutofit/>
          </a:bodyPr>
          <a:lstStyle/>
          <a:p>
            <a:pPr algn="just"/>
            <a:r>
              <a:rPr lang="en-US"/>
              <a:t>In a cathode ray tube number of electrons is projected by the gun in the form of electron beam towards the screen. </a:t>
            </a:r>
          </a:p>
          <a:p>
            <a:pPr algn="just"/>
            <a:r>
              <a:rPr lang="en-US"/>
              <a:t>But due to variation of energy the electrons diverge and cannot produce spot on the screen. So we use electrostatic focusing method for projection of electron beam.</a:t>
            </a:r>
          </a:p>
          <a:p>
            <a:pPr algn="just"/>
            <a:r>
              <a:rPr lang="en-US"/>
              <a:t>In electrostatic focusing two parallel deflecting plates are used. These are spaced at a distance </a:t>
            </a:r>
            <a:r>
              <a:rPr lang="en-US" i="1"/>
              <a:t>d </a:t>
            </a:r>
            <a:r>
              <a:rPr lang="en-US"/>
              <a:t>from each other. </a:t>
            </a:r>
          </a:p>
          <a:p>
            <a:pPr algn="just"/>
            <a:r>
              <a:rPr lang="en-US"/>
              <a:t>The plates are at potential difference </a:t>
            </a:r>
            <a:r>
              <a:rPr lang="en-US" i="1" err="1"/>
              <a:t>Vd</a:t>
            </a:r>
            <a:r>
              <a:rPr lang="en-US" i="1"/>
              <a:t> </a:t>
            </a:r>
            <a:r>
              <a:rPr lang="en-US"/>
              <a:t>due to this potential difference electric field </a:t>
            </a:r>
            <a:r>
              <a:rPr lang="en-US" i="1"/>
              <a:t>E </a:t>
            </a:r>
            <a:r>
              <a:rPr lang="en-US"/>
              <a:t>exist between the two plates. The electrons from the cathode are accelerated towards the anode by the potential </a:t>
            </a:r>
            <a:r>
              <a:rPr lang="en-US" i="1" err="1"/>
              <a:t>Vd</a:t>
            </a:r>
            <a:r>
              <a:rPr lang="en-US" i="1"/>
              <a:t>.</a:t>
            </a:r>
            <a:endParaRPr lang="en-US"/>
          </a:p>
        </p:txBody>
      </p:sp>
    </p:spTree>
    <p:extLst>
      <p:ext uri="{BB962C8B-B14F-4D97-AF65-F5344CB8AC3E}">
        <p14:creationId xmlns:p14="http://schemas.microsoft.com/office/powerpoint/2010/main" val="11295977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a:bodyPr>
          <a:lstStyle/>
          <a:p>
            <a:pPr>
              <a:defRPr/>
            </a:pPr>
            <a:r>
              <a:rPr lang="en-US" b="1"/>
              <a:t>Spot Beam Deflection Sensitivity:</a:t>
            </a:r>
            <a:endParaRPr lang="en-US"/>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87" y="1066799"/>
            <a:ext cx="11090364" cy="528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485" y="6423026"/>
            <a:ext cx="44958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8183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5760" y="345531"/>
            <a:ext cx="6204857" cy="6100988"/>
          </a:xfrm>
          <a:prstGeom prst="rect">
            <a:avLst/>
          </a:prstGeom>
        </p:spPr>
      </p:pic>
      <p:pic>
        <p:nvPicPr>
          <p:cNvPr id="5" name="Picture 4"/>
          <p:cNvPicPr>
            <a:picLocks noChangeAspect="1"/>
          </p:cNvPicPr>
          <p:nvPr/>
        </p:nvPicPr>
        <p:blipFill>
          <a:blip r:embed="rId3"/>
          <a:stretch>
            <a:fillRect/>
          </a:stretch>
        </p:blipFill>
        <p:spPr>
          <a:xfrm>
            <a:off x="6217920" y="325936"/>
            <a:ext cx="6309360" cy="6140178"/>
          </a:xfrm>
          <a:prstGeom prst="rect">
            <a:avLst/>
          </a:prstGeom>
        </p:spPr>
      </p:pic>
    </p:spTree>
    <p:extLst>
      <p:ext uri="{BB962C8B-B14F-4D97-AF65-F5344CB8AC3E}">
        <p14:creationId xmlns:p14="http://schemas.microsoft.com/office/powerpoint/2010/main" val="20204977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3326" y="230188"/>
            <a:ext cx="11090365" cy="6222863"/>
          </a:xfrm>
          <a:prstGeom prst="rect">
            <a:avLst/>
          </a:prstGeom>
        </p:spPr>
      </p:pic>
    </p:spTree>
    <p:extLst>
      <p:ext uri="{BB962C8B-B14F-4D97-AF65-F5344CB8AC3E}">
        <p14:creationId xmlns:p14="http://schemas.microsoft.com/office/powerpoint/2010/main" val="26669191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096206" cy="6635931"/>
          </a:xfrm>
          <a:prstGeom prst="rect">
            <a:avLst/>
          </a:prstGeom>
        </p:spPr>
      </p:pic>
    </p:spTree>
    <p:extLst>
      <p:ext uri="{BB962C8B-B14F-4D97-AF65-F5344CB8AC3E}">
        <p14:creationId xmlns:p14="http://schemas.microsoft.com/office/powerpoint/2010/main" val="6185157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299810"/>
            <a:ext cx="10515600" cy="6179366"/>
          </a:xfrm>
          <a:prstGeom prst="rect">
            <a:avLst/>
          </a:prstGeom>
        </p:spPr>
      </p:pic>
    </p:spTree>
    <p:extLst>
      <p:ext uri="{BB962C8B-B14F-4D97-AF65-F5344CB8AC3E}">
        <p14:creationId xmlns:p14="http://schemas.microsoft.com/office/powerpoint/2010/main" val="4082904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365125"/>
            <a:ext cx="10763794" cy="5983424"/>
          </a:xfrm>
          <a:prstGeom prst="rect">
            <a:avLst/>
          </a:prstGeom>
        </p:spPr>
      </p:pic>
    </p:spTree>
    <p:extLst>
      <p:ext uri="{BB962C8B-B14F-4D97-AF65-F5344CB8AC3E}">
        <p14:creationId xmlns:p14="http://schemas.microsoft.com/office/powerpoint/2010/main" val="3786522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264434"/>
            <a:ext cx="11782697" cy="1961242"/>
          </a:xfrm>
          <a:prstGeom prst="rect">
            <a:avLst/>
          </a:prstGeom>
        </p:spPr>
      </p:pic>
      <p:pic>
        <p:nvPicPr>
          <p:cNvPr id="5" name="Picture 4"/>
          <p:cNvPicPr>
            <a:picLocks noChangeAspect="1"/>
          </p:cNvPicPr>
          <p:nvPr/>
        </p:nvPicPr>
        <p:blipFill>
          <a:blip r:embed="rId3"/>
          <a:stretch>
            <a:fillRect/>
          </a:stretch>
        </p:blipFill>
        <p:spPr>
          <a:xfrm>
            <a:off x="274321" y="2225676"/>
            <a:ext cx="11743507" cy="4684575"/>
          </a:xfrm>
          <a:prstGeom prst="rect">
            <a:avLst/>
          </a:prstGeom>
        </p:spPr>
      </p:pic>
    </p:spTree>
    <p:extLst>
      <p:ext uri="{BB962C8B-B14F-4D97-AF65-F5344CB8AC3E}">
        <p14:creationId xmlns:p14="http://schemas.microsoft.com/office/powerpoint/2010/main" val="312166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endParaRPr lang="en-IN" altLang="en-US"/>
          </a:p>
        </p:txBody>
      </p:sp>
      <p:sp>
        <p:nvSpPr>
          <p:cNvPr id="11267" name="Content Placeholder 2"/>
          <p:cNvSpPr>
            <a:spLocks noGrp="1"/>
          </p:cNvSpPr>
          <p:nvPr>
            <p:ph sz="quarter" idx="1"/>
          </p:nvPr>
        </p:nvSpPr>
        <p:spPr/>
        <p:txBody>
          <a:bodyPr/>
          <a:lstStyle/>
          <a:p>
            <a:endParaRPr lang="en-IN" altLang="en-US"/>
          </a:p>
        </p:txBody>
      </p:sp>
      <p:pic>
        <p:nvPicPr>
          <p:cNvPr id="1126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685800"/>
            <a:ext cx="8610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22531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8305800" cy="639762"/>
          </a:xfrm>
        </p:spPr>
        <p:txBody>
          <a:bodyPr>
            <a:normAutofit fontScale="90000"/>
          </a:bodyPr>
          <a:lstStyle/>
          <a:p>
            <a:pPr>
              <a:defRPr/>
            </a:pPr>
            <a:r>
              <a:rPr lang="en-US" b="1"/>
              <a:t>Fluorescent Screen:</a:t>
            </a:r>
            <a:endParaRPr lang="en-US"/>
          </a:p>
        </p:txBody>
      </p:sp>
      <p:sp>
        <p:nvSpPr>
          <p:cNvPr id="3" name="Content Placeholder 2"/>
          <p:cNvSpPr>
            <a:spLocks noGrp="1"/>
          </p:cNvSpPr>
          <p:nvPr>
            <p:ph sz="quarter" idx="1"/>
          </p:nvPr>
        </p:nvSpPr>
        <p:spPr>
          <a:xfrm>
            <a:off x="2057400" y="1066800"/>
            <a:ext cx="8153400" cy="5334000"/>
          </a:xfrm>
        </p:spPr>
        <p:txBody>
          <a:bodyPr>
            <a:normAutofit fontScale="92500" lnSpcReduction="20000"/>
          </a:bodyPr>
          <a:lstStyle/>
          <a:p>
            <a:pPr marL="274320" indent="-274320" algn="just">
              <a:spcBef>
                <a:spcPts val="580"/>
              </a:spcBef>
              <a:buFont typeface="Wingdings 2"/>
              <a:buChar char=""/>
              <a:defRPr/>
            </a:pPr>
            <a:r>
              <a:rPr lang="en-US"/>
              <a:t>                Phosphor is used as screen material on the inner surface of a CRT. Phosphor absorbs the energy of the incident electrons. The spot of light is produced on the screen where the electron beam hits. </a:t>
            </a:r>
          </a:p>
          <a:p>
            <a:pPr marL="274320" indent="-274320" algn="just">
              <a:spcBef>
                <a:spcPts val="580"/>
              </a:spcBef>
              <a:buFont typeface="Wingdings 2"/>
              <a:buChar char=""/>
              <a:defRPr/>
            </a:pPr>
            <a:r>
              <a:rPr lang="en-US"/>
              <a:t>                  The bombarding electrons striking the screen, release secondary emission electrons. These electrons are collected or trapped by an aqueous solution of graphite called “</a:t>
            </a:r>
            <a:r>
              <a:rPr lang="en-US" err="1"/>
              <a:t>Aquadag</a:t>
            </a:r>
            <a:r>
              <a:rPr lang="en-US"/>
              <a:t>” which is connected to the second anode. </a:t>
            </a:r>
          </a:p>
          <a:p>
            <a:pPr marL="274320" indent="-274320" algn="just">
              <a:spcBef>
                <a:spcPts val="580"/>
              </a:spcBef>
              <a:buFont typeface="Wingdings 2"/>
              <a:buChar char=""/>
              <a:defRPr/>
            </a:pPr>
            <a:r>
              <a:rPr lang="en-US"/>
              <a:t>                 Collection of the secondary electrons is necessary to keep the screen in a state of electrical equilibrium.</a:t>
            </a:r>
          </a:p>
          <a:p>
            <a:pPr marL="274320" indent="-274320" algn="just">
              <a:spcBef>
                <a:spcPts val="580"/>
              </a:spcBef>
              <a:buFont typeface="Wingdings 2"/>
              <a:buChar char=""/>
              <a:defRPr/>
            </a:pPr>
            <a:r>
              <a:rPr lang="en-US"/>
              <a:t>                   The type of phosphor used, determines the color of the light spot. The brightest available phosphor isotope, P31, produces yellow–green light with relative luminance of 99.99%.</a:t>
            </a:r>
          </a:p>
        </p:txBody>
      </p:sp>
    </p:spTree>
    <p:extLst>
      <p:ext uri="{BB962C8B-B14F-4D97-AF65-F5344CB8AC3E}">
        <p14:creationId xmlns:p14="http://schemas.microsoft.com/office/powerpoint/2010/main" val="29914093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sz="quarter" idx="1"/>
          </p:nvPr>
        </p:nvSpPr>
        <p:spPr>
          <a:xfrm>
            <a:off x="2438400" y="457200"/>
            <a:ext cx="7772400" cy="5562600"/>
          </a:xfrm>
        </p:spPr>
        <p:txBody>
          <a:bodyPr/>
          <a:lstStyle/>
          <a:p>
            <a:pPr algn="just"/>
            <a:r>
              <a:rPr lang="en-IN" altLang="en-US"/>
              <a:t>The  screen  of  the  CRT  is  coated  with  a  natural  or  synthetic  phosphor  that  emits  visible  light  when the electron beam impinges on it. </a:t>
            </a:r>
          </a:p>
          <a:p>
            <a:pPr algn="just"/>
            <a:r>
              <a:rPr lang="en-IN" altLang="en-US"/>
              <a:t>The phosphor tends to absorb the kinetic energy of the  impinging electron beam and re-emits the same absorbed energy in the visible spectrum (400 – 700  nm).  </a:t>
            </a:r>
          </a:p>
          <a:p>
            <a:pPr algn="just"/>
            <a:r>
              <a:rPr lang="en-IN" altLang="en-US"/>
              <a:t>This  phenomenon  of  certain  materials  to  emit  energy  in  the  visible  range  after absorbing  energy or being stimulated by  radiation  is  referred to  as  Fluorescence. </a:t>
            </a:r>
          </a:p>
        </p:txBody>
      </p:sp>
    </p:spTree>
    <p:extLst>
      <p:ext uri="{BB962C8B-B14F-4D97-AF65-F5344CB8AC3E}">
        <p14:creationId xmlns:p14="http://schemas.microsoft.com/office/powerpoint/2010/main" val="3478917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sz="quarter" idx="1"/>
          </p:nvPr>
        </p:nvSpPr>
        <p:spPr>
          <a:xfrm>
            <a:off x="2438400" y="381000"/>
            <a:ext cx="7772400" cy="5638800"/>
          </a:xfrm>
        </p:spPr>
        <p:txBody>
          <a:bodyPr>
            <a:normAutofit fontScale="92500" lnSpcReduction="20000"/>
          </a:bodyPr>
          <a:lstStyle/>
          <a:p>
            <a:pPr algn="just"/>
            <a:r>
              <a:rPr lang="en-IN" altLang="en-US"/>
              <a:t> Fluorescent materials  sometimes  also  possess  a  secondary  property  called  Phosphorescence  wherein  they  continue to emit light even after the source of excitation is removed. </a:t>
            </a:r>
          </a:p>
          <a:p>
            <a:pPr algn="just"/>
            <a:r>
              <a:rPr lang="en-IN" altLang="en-US"/>
              <a:t>The length of time during which  ‘afterglow’  or  Phosphorescence  occurs  is  popularly  referred  to  as  Persistence  of  the phosphor. </a:t>
            </a:r>
          </a:p>
          <a:p>
            <a:pPr algn="just"/>
            <a:r>
              <a:rPr lang="en-IN" altLang="en-US"/>
              <a:t>Luminance is another property of the phosphor that gives an idea about the intensity of light emitted from the phosphor. </a:t>
            </a:r>
          </a:p>
          <a:p>
            <a:pPr algn="just"/>
            <a:r>
              <a:rPr lang="en-IN" altLang="en-US"/>
              <a:t>Some of the standard phosphor types include materials including Zn2SiO4:Mn [Green, 528 nm], </a:t>
            </a:r>
          </a:p>
          <a:p>
            <a:pPr algn="just"/>
            <a:r>
              <a:rPr lang="en-IN" altLang="en-US" err="1"/>
              <a:t>ZnS:Cu</a:t>
            </a:r>
            <a:r>
              <a:rPr lang="en-IN" altLang="en-US"/>
              <a:t>(Ag)(B*) [Blue-Green, 543 nm], Zn8:BeSi5O19:Mn [Yellow, 602 nm] etc. </a:t>
            </a:r>
          </a:p>
          <a:p>
            <a:pPr algn="just"/>
            <a:r>
              <a:rPr lang="en-IN" altLang="en-US"/>
              <a:t>The type of phosphor controls the type of signal whether fast or slow can be seen on the CRT screen</a:t>
            </a:r>
          </a:p>
        </p:txBody>
      </p:sp>
    </p:spTree>
    <p:extLst>
      <p:ext uri="{BB962C8B-B14F-4D97-AF65-F5344CB8AC3E}">
        <p14:creationId xmlns:p14="http://schemas.microsoft.com/office/powerpoint/2010/main" val="2738936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Normal Operation of CRO</a:t>
            </a:r>
            <a:endParaRPr lang="en-US"/>
          </a:p>
        </p:txBody>
      </p:sp>
      <p:sp>
        <p:nvSpPr>
          <p:cNvPr id="3" name="Content Placeholder 2"/>
          <p:cNvSpPr>
            <a:spLocks noGrp="1"/>
          </p:cNvSpPr>
          <p:nvPr>
            <p:ph idx="1"/>
          </p:nvPr>
        </p:nvSpPr>
        <p:spPr>
          <a:xfrm>
            <a:off x="838200" y="1405719"/>
            <a:ext cx="10515600" cy="4771244"/>
          </a:xfrm>
        </p:spPr>
        <p:txBody>
          <a:bodyPr>
            <a:normAutofit fontScale="62500" lnSpcReduction="20000"/>
          </a:bodyPr>
          <a:lstStyle/>
          <a:p>
            <a:pPr algn="just"/>
            <a:r>
              <a:rPr lang="en-US" sz="4400"/>
              <a:t>The signal to be viewed or displayed on the screen is applied across the </a:t>
            </a:r>
            <a:r>
              <a:rPr lang="en-US" sz="4400" i="1"/>
              <a:t>Y</a:t>
            </a:r>
            <a:r>
              <a:rPr lang="en-US" sz="4400"/>
              <a:t>-plates of a CRT. But to see its waveform or pattern, it is essential to spread it out horizontally from left to right. It is achieved by applying a </a:t>
            </a:r>
            <a:r>
              <a:rPr lang="en-US" sz="4400" err="1"/>
              <a:t>sawtooth</a:t>
            </a:r>
            <a:r>
              <a:rPr lang="en-US" sz="4400"/>
              <a:t> voltage wave (produced by a time base generator) to </a:t>
            </a:r>
            <a:r>
              <a:rPr lang="en-US" sz="4400" i="1"/>
              <a:t>X</a:t>
            </a:r>
            <a:r>
              <a:rPr lang="en-US" sz="4400"/>
              <a:t>-plates.</a:t>
            </a:r>
          </a:p>
          <a:p>
            <a:pPr algn="just"/>
            <a:r>
              <a:rPr lang="en-US" sz="4400"/>
              <a:t>Under these conditions, the electron beam would move uniformly from left to right thereby graphic vertical variations of the input signal versus time. Due to repetitive tracing of the viewed waveform, we get a continuous display because of persistence of vision. </a:t>
            </a:r>
          </a:p>
          <a:p>
            <a:pPr algn="just"/>
            <a:r>
              <a:rPr lang="en-US" sz="4400"/>
              <a:t>However, for getting a stable stationary display on the screen, it is essential to synchronize the horizontal sweeping of the beam (sync) with the input signal across </a:t>
            </a:r>
            <a:r>
              <a:rPr lang="en-US" sz="4400" i="1"/>
              <a:t>Y</a:t>
            </a:r>
            <a:r>
              <a:rPr lang="en-US" sz="4400"/>
              <a:t>-plates. </a:t>
            </a:r>
          </a:p>
          <a:p>
            <a:pPr algn="just"/>
            <a:r>
              <a:rPr lang="en-US" sz="4400"/>
              <a:t>The signal will be properly synced only when its frequency equals the sweep-generator frequency</a:t>
            </a:r>
            <a:r>
              <a:rPr lang="en-US"/>
              <a:t>.</a:t>
            </a:r>
          </a:p>
        </p:txBody>
      </p:sp>
    </p:spTree>
    <p:extLst>
      <p:ext uri="{BB962C8B-B14F-4D97-AF65-F5344CB8AC3E}">
        <p14:creationId xmlns:p14="http://schemas.microsoft.com/office/powerpoint/2010/main" val="18584748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5660"/>
            <a:ext cx="10515600" cy="5931303"/>
          </a:xfrm>
        </p:spPr>
        <p:txBody>
          <a:bodyPr>
            <a:normAutofit/>
          </a:bodyPr>
          <a:lstStyle/>
          <a:p>
            <a:r>
              <a:rPr lang="en-US"/>
              <a:t>In general, for proper synchronization of time-base with the signal, the condition is</a:t>
            </a:r>
          </a:p>
          <a:p>
            <a:endParaRPr lang="en-US"/>
          </a:p>
          <a:p>
            <a:endParaRPr lang="en-US"/>
          </a:p>
          <a:p>
            <a:r>
              <a:rPr lang="en-US"/>
              <a:t>where </a:t>
            </a:r>
            <a:r>
              <a:rPr lang="en-US" i="1" err="1"/>
              <a:t>Ts</a:t>
            </a:r>
            <a:r>
              <a:rPr lang="en-US" i="1"/>
              <a:t> </a:t>
            </a:r>
            <a:r>
              <a:rPr lang="en-US"/>
              <a:t>the time-period of the signal and </a:t>
            </a:r>
            <a:r>
              <a:rPr lang="en-US" i="1"/>
              <a:t>n </a:t>
            </a:r>
            <a:r>
              <a:rPr lang="en-US"/>
              <a:t>is an integer.</a:t>
            </a:r>
          </a:p>
          <a:p>
            <a:pPr algn="just"/>
            <a:r>
              <a:rPr lang="en-US"/>
              <a:t>If </a:t>
            </a:r>
            <a:r>
              <a:rPr lang="en-US" i="1"/>
              <a:t>n </a:t>
            </a:r>
            <a:r>
              <a:rPr lang="en-US"/>
              <a:t>= 1, then </a:t>
            </a:r>
            <a:r>
              <a:rPr lang="en-US" i="1" err="1"/>
              <a:t>Tsw</a:t>
            </a:r>
            <a:r>
              <a:rPr lang="en-US" i="1"/>
              <a:t> </a:t>
            </a:r>
            <a:r>
              <a:rPr lang="en-US"/>
              <a:t>= </a:t>
            </a:r>
            <a:r>
              <a:rPr lang="en-US" i="1" err="1"/>
              <a:t>Ts</a:t>
            </a:r>
            <a:r>
              <a:rPr lang="en-US" i="1"/>
              <a:t> </a:t>
            </a:r>
            <a:r>
              <a:rPr lang="en-US"/>
              <a:t>i.e. time-periods of the sweep voltage and input signal voltage are equal, then one cycle of the signal would be displayed as shown in Fig. 7.11(</a:t>
            </a:r>
            <a:r>
              <a:rPr lang="en-US" i="1"/>
              <a:t>a</a:t>
            </a:r>
            <a:r>
              <a:rPr lang="en-US"/>
              <a:t>).</a:t>
            </a:r>
          </a:p>
          <a:p>
            <a:pPr algn="just"/>
            <a:r>
              <a:rPr lang="en-US"/>
              <a:t>On the other hand, if </a:t>
            </a:r>
            <a:r>
              <a:rPr lang="en-US" i="1" err="1"/>
              <a:t>Tsw</a:t>
            </a:r>
            <a:r>
              <a:rPr lang="en-US" i="1"/>
              <a:t> </a:t>
            </a:r>
            <a:r>
              <a:rPr lang="en-US"/>
              <a:t>is twice </a:t>
            </a:r>
            <a:r>
              <a:rPr lang="en-US" i="1" err="1"/>
              <a:t>Ts</a:t>
            </a:r>
            <a:r>
              <a:rPr lang="en-US"/>
              <a:t>, then two cycles of the signal voltage would be displayed as shown in Fig. 7.11(</a:t>
            </a:r>
            <a:r>
              <a:rPr lang="en-US" i="1"/>
              <a:t>b</a:t>
            </a:r>
            <a:r>
              <a:rPr lang="en-US"/>
              <a:t>) obviously, three full cycles of the input voltage would be spread out on the screen when </a:t>
            </a:r>
            <a:r>
              <a:rPr lang="en-US" i="1" err="1"/>
              <a:t>Tsw</a:t>
            </a:r>
            <a:r>
              <a:rPr lang="en-US" i="1"/>
              <a:t> </a:t>
            </a:r>
            <a:r>
              <a:rPr lang="en-US"/>
              <a:t>= 3</a:t>
            </a:r>
            <a:r>
              <a:rPr lang="en-US" i="1"/>
              <a:t>Ts</a:t>
            </a:r>
            <a:r>
              <a:rPr lang="en-US"/>
              <a:t>.</a:t>
            </a:r>
          </a:p>
        </p:txBody>
      </p:sp>
      <p:pic>
        <p:nvPicPr>
          <p:cNvPr id="4" name="Picture 3"/>
          <p:cNvPicPr>
            <a:picLocks noChangeAspect="1"/>
          </p:cNvPicPr>
          <p:nvPr/>
        </p:nvPicPr>
        <p:blipFill>
          <a:blip r:embed="rId2"/>
          <a:stretch>
            <a:fillRect/>
          </a:stretch>
        </p:blipFill>
        <p:spPr>
          <a:xfrm>
            <a:off x="4321409" y="1296537"/>
            <a:ext cx="2229569" cy="491013"/>
          </a:xfrm>
          <a:prstGeom prst="rect">
            <a:avLst/>
          </a:prstGeom>
        </p:spPr>
      </p:pic>
    </p:spTree>
    <p:extLst>
      <p:ext uri="{BB962C8B-B14F-4D97-AF65-F5344CB8AC3E}">
        <p14:creationId xmlns:p14="http://schemas.microsoft.com/office/powerpoint/2010/main" val="846520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24084" y="365125"/>
            <a:ext cx="9526137" cy="5811838"/>
          </a:xfrm>
          <a:prstGeom prst="rect">
            <a:avLst/>
          </a:prstGeom>
        </p:spPr>
      </p:pic>
    </p:spTree>
    <p:extLst>
      <p:ext uri="{BB962C8B-B14F-4D97-AF65-F5344CB8AC3E}">
        <p14:creationId xmlns:p14="http://schemas.microsoft.com/office/powerpoint/2010/main" val="15848825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8490"/>
            <a:ext cx="10515600" cy="5808473"/>
          </a:xfrm>
        </p:spPr>
        <p:txBody>
          <a:bodyPr>
            <a:normAutofit/>
          </a:bodyPr>
          <a:lstStyle/>
          <a:p>
            <a:r>
              <a:rPr lang="en-US" b="1" i="1"/>
              <a:t>Internal Synchronization</a:t>
            </a:r>
          </a:p>
          <a:p>
            <a:pPr algn="just"/>
            <a:r>
              <a:rPr lang="en-US"/>
              <a:t>The periodic </a:t>
            </a:r>
            <a:r>
              <a:rPr lang="en-US" err="1"/>
              <a:t>sawtooth</a:t>
            </a:r>
            <a:r>
              <a:rPr lang="en-US"/>
              <a:t> voltage which is applied to </a:t>
            </a:r>
            <a:r>
              <a:rPr lang="en-US" i="1"/>
              <a:t>X</a:t>
            </a:r>
            <a:r>
              <a:rPr lang="en-US"/>
              <a:t>-plates for horizontal sweep (or scan) of the beam across the screen is usually provided by the unijunction relaxation oscillator. </a:t>
            </a:r>
          </a:p>
          <a:p>
            <a:pPr algn="just"/>
            <a:r>
              <a:rPr lang="en-US"/>
              <a:t>When the </a:t>
            </a:r>
            <a:r>
              <a:rPr lang="en-US" err="1"/>
              <a:t>sawtooth</a:t>
            </a:r>
            <a:r>
              <a:rPr lang="en-US"/>
              <a:t> voltage falls abruptly to zero, the beam experiences no horizontal deflection and hence flies back almost instantly to the original (central) position.</a:t>
            </a:r>
          </a:p>
          <a:p>
            <a:pPr algn="just"/>
            <a:r>
              <a:rPr lang="en-US"/>
              <a:t>The usual method of synchronizing the input signal is to use a portion of the input signal to trigger the sweep generator so that the frequency of the sweep signal is locked or synchronized to the input signal. </a:t>
            </a:r>
          </a:p>
          <a:p>
            <a:pPr algn="just"/>
            <a:r>
              <a:rPr lang="en-US"/>
              <a:t>It is called internal sync. because the synchronization is obtained by internal wiring connection as shown in the block diagram of Fig. 7.12.</a:t>
            </a:r>
          </a:p>
        </p:txBody>
      </p:sp>
    </p:spTree>
    <p:extLst>
      <p:ext uri="{BB962C8B-B14F-4D97-AF65-F5344CB8AC3E}">
        <p14:creationId xmlns:p14="http://schemas.microsoft.com/office/powerpoint/2010/main" val="8483528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44584" y="222069"/>
            <a:ext cx="10609216" cy="5852160"/>
          </a:xfrm>
          <a:prstGeom prst="rect">
            <a:avLst/>
          </a:prstGeom>
        </p:spPr>
      </p:pic>
    </p:spTree>
    <p:extLst>
      <p:ext uri="{BB962C8B-B14F-4D97-AF65-F5344CB8AC3E}">
        <p14:creationId xmlns:p14="http://schemas.microsoft.com/office/powerpoint/2010/main" val="19788878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Oscilloscope Amplifiers</a:t>
            </a:r>
            <a:endParaRPr lang="en-US"/>
          </a:p>
        </p:txBody>
      </p:sp>
      <p:sp>
        <p:nvSpPr>
          <p:cNvPr id="3" name="Content Placeholder 2"/>
          <p:cNvSpPr>
            <a:spLocks noGrp="1"/>
          </p:cNvSpPr>
          <p:nvPr>
            <p:ph idx="1"/>
          </p:nvPr>
        </p:nvSpPr>
        <p:spPr/>
        <p:txBody>
          <a:bodyPr>
            <a:normAutofit fontScale="92500" lnSpcReduction="10000"/>
          </a:bodyPr>
          <a:lstStyle/>
          <a:p>
            <a:pPr algn="just"/>
            <a:r>
              <a:rPr lang="en-US"/>
              <a:t>The voltage applied to the inputs of an oscilloscope is very small to cause any noticeable deflection of the electron beam in the screen. Therefore before applying any voltage direct to the plates, the input voltages are first feed to the amplifier which increases their magnitude.</a:t>
            </a:r>
          </a:p>
          <a:p>
            <a:pPr algn="just"/>
            <a:r>
              <a:rPr lang="en-US"/>
              <a:t>The amount of amplification which each amplifier provides is selected by the sensitivity controls of the oscilloscope. To make the oscilloscope versatile, the sensitivity control is designed to be a wide range of discrete amplification levels. These levels are calibrated to produce the level of amplification specified by the control setting. Oscilloscope amplifiers are of following two types:</a:t>
            </a:r>
          </a:p>
          <a:p>
            <a:pPr marL="0" indent="0" algn="just">
              <a:buNone/>
            </a:pPr>
            <a:r>
              <a:rPr lang="en-US" b="1"/>
              <a:t>1. </a:t>
            </a:r>
            <a:r>
              <a:rPr lang="en-US"/>
              <a:t>Vertical Amplifier</a:t>
            </a:r>
          </a:p>
          <a:p>
            <a:pPr marL="0" indent="0">
              <a:buNone/>
            </a:pPr>
            <a:r>
              <a:rPr lang="en-US" b="1"/>
              <a:t>2. </a:t>
            </a:r>
            <a:r>
              <a:rPr lang="en-US"/>
              <a:t>Horizontal Amplifier</a:t>
            </a:r>
          </a:p>
        </p:txBody>
      </p:sp>
    </p:spTree>
    <p:extLst>
      <p:ext uri="{BB962C8B-B14F-4D97-AF65-F5344CB8AC3E}">
        <p14:creationId xmlns:p14="http://schemas.microsoft.com/office/powerpoint/2010/main" val="14568884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534"/>
            <a:ext cx="10515600" cy="5917656"/>
          </a:xfrm>
        </p:spPr>
        <p:txBody>
          <a:bodyPr/>
          <a:lstStyle/>
          <a:p>
            <a:pPr marL="0" indent="0">
              <a:buNone/>
            </a:pPr>
            <a:r>
              <a:rPr lang="en-US" b="1"/>
              <a:t>Vertical Amplifier</a:t>
            </a:r>
          </a:p>
          <a:p>
            <a:pPr algn="just"/>
            <a:r>
              <a:rPr lang="en-US"/>
              <a:t>The vertical amplifier is the principle factor in determining the sensitivity and bandwidth of an oscilloscope. The block diagram of vertical deflection is shown in Fig. 7.13. The input signal is not so strong to provide the measurable deflection on the screen. Vertical amplifier stage is used to amplify the input signals.</a:t>
            </a:r>
          </a:p>
          <a:p>
            <a:pPr algn="just"/>
            <a:endParaRPr lang="en-US"/>
          </a:p>
        </p:txBody>
      </p:sp>
      <p:pic>
        <p:nvPicPr>
          <p:cNvPr id="4" name="Picture 3"/>
          <p:cNvPicPr>
            <a:picLocks noChangeAspect="1"/>
          </p:cNvPicPr>
          <p:nvPr/>
        </p:nvPicPr>
        <p:blipFill>
          <a:blip r:embed="rId2"/>
          <a:stretch>
            <a:fillRect/>
          </a:stretch>
        </p:blipFill>
        <p:spPr>
          <a:xfrm>
            <a:off x="1665027" y="2893325"/>
            <a:ext cx="8720919" cy="2429302"/>
          </a:xfrm>
          <a:prstGeom prst="rect">
            <a:avLst/>
          </a:prstGeom>
        </p:spPr>
      </p:pic>
    </p:spTree>
    <p:extLst>
      <p:ext uri="{BB962C8B-B14F-4D97-AF65-F5344CB8AC3E}">
        <p14:creationId xmlns:p14="http://schemas.microsoft.com/office/powerpoint/2010/main" val="1740975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95032794357C4293906AF5BA9203B2" ma:contentTypeVersion="5" ma:contentTypeDescription="Create a new document." ma:contentTypeScope="" ma:versionID="d9c847e3deaa80a01380c215dcaf1557">
  <xsd:schema xmlns:xsd="http://www.w3.org/2001/XMLSchema" xmlns:xs="http://www.w3.org/2001/XMLSchema" xmlns:p="http://schemas.microsoft.com/office/2006/metadata/properties" xmlns:ns2="e8a6af36-2242-4c2b-ae94-7f5ff7765e7b" targetNamespace="http://schemas.microsoft.com/office/2006/metadata/properties" ma:root="true" ma:fieldsID="0fd0869dcee4231348da76a494594a36" ns2:_="">
    <xsd:import namespace="e8a6af36-2242-4c2b-ae94-7f5ff7765e7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a6af36-2242-4c2b-ae94-7f5ff7765e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C86369-37CA-447E-8B13-452A5C96F26B}">
  <ds:schemaRefs>
    <ds:schemaRef ds:uri="e8a6af36-2242-4c2b-ae94-7f5ff7765e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F2332C-7747-43C8-8B89-EBEEFD52A0C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8CA2994-F3BB-4254-940A-E46218239D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185</Slides>
  <Notes>0</Notes>
  <HiddenSlides>0</HiddenSlides>
  <ScaleCrop>false</ScaleCrop>
  <HeadingPairs>
    <vt:vector size="4" baseType="variant">
      <vt:variant>
        <vt:lpstr>Theme</vt:lpstr>
      </vt:variant>
      <vt:variant>
        <vt:i4>1</vt:i4>
      </vt:variant>
      <vt:variant>
        <vt:lpstr>Slide Titles</vt:lpstr>
      </vt:variant>
      <vt:variant>
        <vt:i4>185</vt:i4>
      </vt:variant>
    </vt:vector>
  </HeadingPairs>
  <TitlesOfParts>
    <vt:vector size="186" baseType="lpstr">
      <vt:lpstr>Office Theme</vt:lpstr>
      <vt:lpstr>CATHODE RAY OSCILLOSCOPE</vt:lpstr>
      <vt:lpstr>INTRODUCTION:</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OF THE CATHODE-RAY OSCILLOSCOPE:</vt:lpstr>
      <vt:lpstr>PowerPoint Presentation</vt:lpstr>
      <vt:lpstr>PowerPoint Presentation</vt:lpstr>
      <vt:lpstr>HORIZONTAL DEFLECTION SYSTEM (HDS)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 are going to study in this lecture?</vt:lpstr>
      <vt:lpstr>   3.1.1 Basic Operation of Oscilloscope  </vt:lpstr>
      <vt:lpstr>PowerPoint Presentation</vt:lpstr>
      <vt:lpstr>PowerPoint Presentation</vt:lpstr>
      <vt:lpstr>PowerPoint Presentation</vt:lpstr>
      <vt:lpstr>PowerPoint Presentation</vt:lpstr>
      <vt:lpstr>Operating Control of Oscilloscope</vt:lpstr>
      <vt:lpstr>PowerPoint Presentation</vt:lpstr>
      <vt:lpstr>PowerPoint Presentation</vt:lpstr>
      <vt:lpstr>PowerPoint Presentation</vt:lpstr>
      <vt:lpstr>PowerPoint Presentation</vt:lpstr>
      <vt:lpstr>PowerPoint Presentation</vt:lpstr>
      <vt:lpstr>Working of CRO</vt:lpstr>
      <vt:lpstr>PowerPoint Presentation</vt:lpstr>
      <vt:lpstr>PowerPoint Presentation</vt:lpstr>
      <vt:lpstr>Example of Measurement using CRO</vt:lpstr>
      <vt:lpstr>PowerPoint Presentation</vt:lpstr>
      <vt:lpstr>PowerPoint Presentation</vt:lpstr>
      <vt:lpstr>PowerPoint Presentation</vt:lpstr>
      <vt:lpstr>CATHODE RAY TUBE </vt:lpstr>
      <vt:lpstr>PowerPoint Presentation</vt:lpstr>
      <vt:lpstr>What is CRT?</vt:lpstr>
      <vt:lpstr>PowerPoint Presentation</vt:lpstr>
      <vt:lpstr>3.1.2 Cathode Ray Tube (CRT)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Deflection Systems:</vt:lpstr>
      <vt:lpstr>Deflection Systems:</vt:lpstr>
      <vt:lpstr>Deflection Systems:</vt:lpstr>
      <vt:lpstr>Electrostatic Focusing</vt:lpstr>
      <vt:lpstr>Spot Beam Deflection Sensitivity:</vt:lpstr>
      <vt:lpstr>PowerPoint Presentation</vt:lpstr>
      <vt:lpstr>PowerPoint Presentation</vt:lpstr>
      <vt:lpstr>PowerPoint Presentation</vt:lpstr>
      <vt:lpstr>PowerPoint Presentation</vt:lpstr>
      <vt:lpstr>PowerPoint Presentation</vt:lpstr>
      <vt:lpstr>PowerPoint Presentation</vt:lpstr>
      <vt:lpstr>Fluorescent Screen:</vt:lpstr>
      <vt:lpstr>PowerPoint Presentation</vt:lpstr>
      <vt:lpstr>PowerPoint Presentation</vt:lpstr>
      <vt:lpstr>Normal Operation of CRO</vt:lpstr>
      <vt:lpstr>PowerPoint Presentation</vt:lpstr>
      <vt:lpstr>PowerPoint Presentation</vt:lpstr>
      <vt:lpstr>PowerPoint Presentation</vt:lpstr>
      <vt:lpstr>PowerPoint Presentation</vt:lpstr>
      <vt:lpstr>Oscilloscope Amplifiers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Sweep Circuit</vt:lpstr>
      <vt:lpstr>PowerPoint Presentation</vt:lpstr>
      <vt:lpstr>PowerPoint Presentation</vt:lpstr>
      <vt:lpstr>PowerPoint Presentation</vt:lpstr>
      <vt:lpstr>PowerPoint Presentation</vt:lpstr>
      <vt:lpstr>TIME-BASE GENERATORS:</vt:lpstr>
      <vt:lpstr>Simple saw-tooth generator &amp; associated waveforms:</vt:lpstr>
      <vt:lpstr>Delay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 waveform on the screen:</vt:lpstr>
      <vt:lpstr>Triangular waveform:</vt:lpstr>
      <vt:lpstr>Time-base generator using UJT:</vt:lpstr>
      <vt:lpstr>PowerPoint Presentation</vt:lpstr>
      <vt:lpstr>PowerPoint Presentation</vt:lpstr>
      <vt:lpstr>PowerPoint Presentation</vt:lpstr>
      <vt:lpstr>Oscilloscope Amplifiers:</vt:lpstr>
      <vt:lpstr>Vertical Amplifiers:</vt:lpstr>
      <vt:lpstr>Frequency response:</vt:lpstr>
      <vt:lpstr>Frequency response:</vt:lpstr>
      <vt:lpstr>MEASUREMENTS USING THE CATHODE-RAY OSCILLOSCOPE:</vt:lpstr>
      <vt:lpstr>MEASUREMENTS USING THE CATHODE-RAY OSCILLOSCOPE:</vt:lpstr>
      <vt:lpstr>Measurement of Phase Using Lissajous Figures:</vt:lpstr>
      <vt:lpstr>Measurement of Phase Using Lissajous Figures:</vt:lpstr>
      <vt:lpstr>Measurement of Phase Using Lissajous Figures:</vt:lpstr>
      <vt:lpstr>Measurement of Phase Using Lissajous Figures:</vt:lpstr>
      <vt:lpstr>TYPES OF THE CATHODE-RAY OSCILLOSCOPES:</vt:lpstr>
      <vt:lpstr>SWEEP FREQUENCY GENERATOR:</vt:lpstr>
      <vt:lpstr>Applications of the Sweep Frequency Generator:</vt:lpstr>
      <vt:lpstr>FUNCTION GENERATOR:</vt:lpstr>
      <vt:lpstr>SINE WAVE GENERATOR:</vt:lpstr>
      <vt:lpstr>SINE WAVE GENERATOR:</vt:lpstr>
      <vt:lpstr>SINE WAVE GENERATOR:</vt:lpstr>
      <vt:lpstr>SINE WAVE GENERATOR:</vt:lpstr>
      <vt:lpstr>CIRCUIT DIAGRAM OF SINE WAVE GENERATOR:</vt:lpstr>
      <vt:lpstr>SQUARE WAVE GENERATOR</vt:lpstr>
      <vt:lpstr>SQUARE WAVE GENERATOR:</vt:lpstr>
      <vt:lpstr>AF SIGNAL GENERATOR:</vt:lpstr>
      <vt:lpstr>POINTS TO REMEMBER:</vt:lpstr>
      <vt:lpstr>IMPORTANT FORMULAE: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dc:title>
  <dc:creator>MAHE</dc:creator>
  <cp:revision>3</cp:revision>
  <dcterms:created xsi:type="dcterms:W3CDTF">2020-07-06T10:25:59Z</dcterms:created>
  <dcterms:modified xsi:type="dcterms:W3CDTF">2022-01-05T12:55:51Z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0x0101004895032794357C4293906AF5BA9203B2</vt:lpwstr>
  </property>
</Properties>
</file>